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71_4B18513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sldIdLst>
    <p:sldId id="339" r:id="rId5"/>
    <p:sldId id="340" r:id="rId6"/>
    <p:sldId id="327" r:id="rId7"/>
    <p:sldId id="341" r:id="rId8"/>
    <p:sldId id="387" r:id="rId9"/>
    <p:sldId id="328" r:id="rId10"/>
    <p:sldId id="390" r:id="rId11"/>
    <p:sldId id="384" r:id="rId12"/>
    <p:sldId id="369" r:id="rId13"/>
    <p:sldId id="386" r:id="rId14"/>
    <p:sldId id="379" r:id="rId15"/>
    <p:sldId id="376" r:id="rId16"/>
    <p:sldId id="371" r:id="rId17"/>
    <p:sldId id="375" r:id="rId18"/>
    <p:sldId id="391" r:id="rId19"/>
    <p:sldId id="380" r:id="rId20"/>
    <p:sldId id="394" r:id="rId21"/>
    <p:sldId id="388" r:id="rId22"/>
    <p:sldId id="356" r:id="rId23"/>
    <p:sldId id="359" r:id="rId24"/>
    <p:sldId id="360" r:id="rId25"/>
    <p:sldId id="373" r:id="rId26"/>
    <p:sldId id="389" r:id="rId27"/>
    <p:sldId id="363" r:id="rId28"/>
    <p:sldId id="381" r:id="rId29"/>
    <p:sldId id="382" r:id="rId30"/>
    <p:sldId id="393" r:id="rId31"/>
    <p:sldId id="330" r:id="rId32"/>
    <p:sldId id="315" r:id="rId33"/>
    <p:sldId id="320" r:id="rId34"/>
    <p:sldId id="332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AB87D0-6026-4C99-ADEA-EAC6B8C07ED0}">
          <p14:sldIdLst>
            <p14:sldId id="339"/>
            <p14:sldId id="340"/>
            <p14:sldId id="327"/>
            <p14:sldId id="341"/>
            <p14:sldId id="387"/>
            <p14:sldId id="328"/>
            <p14:sldId id="390"/>
            <p14:sldId id="384"/>
            <p14:sldId id="369"/>
            <p14:sldId id="386"/>
            <p14:sldId id="379"/>
            <p14:sldId id="376"/>
            <p14:sldId id="371"/>
            <p14:sldId id="375"/>
            <p14:sldId id="391"/>
            <p14:sldId id="380"/>
            <p14:sldId id="394"/>
          </p14:sldIdLst>
        </p14:section>
        <p14:section name="Evaluation" id="{42CA94F4-B806-4DF1-AD94-CB26B9C56669}">
          <p14:sldIdLst>
            <p14:sldId id="388"/>
            <p14:sldId id="356"/>
            <p14:sldId id="359"/>
            <p14:sldId id="360"/>
            <p14:sldId id="373"/>
            <p14:sldId id="389"/>
            <p14:sldId id="363"/>
            <p14:sldId id="381"/>
            <p14:sldId id="382"/>
            <p14:sldId id="393"/>
            <p14:sldId id="330"/>
            <p14:sldId id="315"/>
            <p14:sldId id="320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638907-878A-1BC1-350E-83210498B9F9}" name="Francesco Jacopo Abete - francesco.abete@studio.unibo.it" initials="Ff" userId="S::francesco.abete@studio.unibo.it::2779821f-ff99-4cba-80ec-17d4629a2603" providerId="AD"/>
  <p188:author id="{C43F2651-F132-41F1-DB86-26BD0825605D}" name="Roberto Vanzetta - roberto.vanzetta@studio.unibo.it" initials="Rr" userId="S::roberto.vanzetta@studio.unibo.it::788628c0-1009-4657-9517-305f884183f4" providerId="AD"/>
  <p188:author id="{39A77087-EF52-0E4B-6D2D-8CA317580A3F}" name="Ignacio Alexander Fernando Kreis - ignacio.kreis@studio.unibo.it" initials="IK" userId="S::ignacio.kreis@studio.unibo.it::660ef9fd-a612-444c-9e23-2a996fa99cb5" providerId="AD"/>
  <p188:author id="{C9FD05E0-C626-EE8E-341F-D73C8585015F}" name="Jasper Carl Ferdinand Von Pachelbel- Gehag - jasper.vonpachelbel@studio.unibo.it" initials="JV" userId="S::jasper.vonpachelbel@studio.unibo.it::28b46ecf-6aab-4728-b4b9-f46da9b10094" providerId="AD"/>
  <p188:author id="{912322EC-380F-4E14-C75A-96B3B31C2238}" name="Helena Borges Daré - helena.borgesdare@studio.unibo.it" initials="Hh" userId="S::helena.borgesdare@studio.unibo.it::9f25390a-5aaf-4844-9b37-26db15fdfe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01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5C18D-FC7B-F787-8ECD-19AB522B06DE}" v="1" dt="2025-04-14T08:33:58.496"/>
    <p1510:client id="{2E7D7F6F-A42A-6D68-36B4-8A8C4701A94D}" v="6" dt="2025-04-13T16:12:49.732"/>
    <p1510:client id="{7216337B-0986-C2D4-135A-1322EA6E073B}" v="37" dt="2025-04-14T09:49:43.522"/>
    <p1510:client id="{A12BD2F4-E35E-4090-B865-03D3EB5D6698}" v="3993" dt="2025-04-14T10:19:20.778"/>
    <p1510:client id="{DFE65DF8-E74B-4EC3-A3E1-DCFAFD5BC05E}" v="2995" dt="2025-04-13T19:35:39.511"/>
    <p1510:client id="{FA26748A-F5D2-1313-BA80-93312991553E}" v="3707" dt="2025-04-13T19:12:58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39" autoAdjust="0"/>
  </p:normalViewPr>
  <p:slideViewPr>
    <p:cSldViewPr snapToGrid="0">
      <p:cViewPr>
        <p:scale>
          <a:sx n="66" d="100"/>
          <a:sy n="66" d="100"/>
        </p:scale>
        <p:origin x="581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omments/modernComment_171_4B185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9A0F77-4CE4-44F7-94C5-A2F25178AA40}" authorId="{912322EC-380F-4E14-C75A-96B3B31C2238}" created="2025-04-14T08:27:00.2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59884857" sldId="369"/>
      <ac:spMk id="41" creationId="{8266F602-68A5-B1F1-8C46-93DC2C8A2118}"/>
    </ac:deMkLst>
    <p188:replyLst>
      <p188:reply id="{0AD98C7A-42F2-4543-9E60-FBA38D2DE4AC}" authorId="{CB638907-878A-1BC1-350E-83210498B9F9}" created="2025-04-14T08:33:58.496">
        <p188:txBody>
          <a:bodyPr/>
          <a:lstStyle/>
          <a:p>
            <a:r>
              <a:rPr lang="en-US"/>
              <a:t>should i just remove that part or it is a matter of changing the sentence?</a:t>
            </a:r>
          </a:p>
        </p188:txBody>
      </p188:reply>
    </p188:replyLst>
    <p188:txBody>
      <a:bodyPr/>
      <a:lstStyle/>
      <a:p>
        <a:r>
          <a:rPr lang="pt-BR"/>
          <a:t>Review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71E5D-339B-4946-8744-438B20B83E99}" type="datetimeFigureOut">
              <a:rPr lang="it-IT" smtClean="0"/>
              <a:t>14/04/2025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2AB04-73F9-4321-B3F2-8921CF1B37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5254-A58B-4A5E-3EE1-EF2F95F3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CCF847-4830-D054-680D-2FE790EF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876B-CD66-4105-159C-D721894CC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05A5C-A49B-5B96-0845-69CBC33FF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37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02E7-CA06-4558-10BB-734AE455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6CBCD-D9E5-09F1-A8D4-B72D49CBE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71CA5-6052-71F6-599A-D19D01AEA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 b="1"/>
              <a:t>Less interpretable than simple models</a:t>
            </a:r>
            <a:br>
              <a:rPr lang="en-US" sz="1200"/>
            </a:br>
            <a:r>
              <a:rPr lang="en-US" sz="1200"/>
              <a:t>Harder to explain decisions compared to Logistic Regression — not ideal when stakeholders need clear, rule-based insights.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/>
              <a:t>🐢 Slower to train and predict on large datasets</a:t>
            </a:r>
            <a:br>
              <a:rPr lang="en-US" sz="1200"/>
            </a:br>
            <a:r>
              <a:rPr lang="en-US" sz="1200"/>
              <a:t>Especially with many trees and features, RF can be resource-intensive.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/>
              <a:t>❌ May overfit if not properly tuned</a:t>
            </a:r>
            <a:br>
              <a:rPr lang="en-US" sz="1200"/>
            </a:br>
            <a:r>
              <a:rPr lang="en-US" sz="1200"/>
              <a:t>Even though RF reduces overfitting compared to single trees, it’s still possible, especially with noisy or high-cardinality data.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/>
              <a:t>🔍 Feature importance can be misleading</a:t>
            </a:r>
            <a:br>
              <a:rPr lang="en-US" sz="1200"/>
            </a:br>
            <a:r>
              <a:rPr lang="en-US" sz="1200"/>
              <a:t>RF can overemphasize features with many categories or higher cardinality (e.g., client IDs or product codes).</a:t>
            </a:r>
          </a:p>
          <a:p>
            <a:endParaRPr lang="es-CL"/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AFA6D-9970-56C1-97A1-B6C1F8B9F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06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C68BC-388B-5756-767A-1883AE55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B81AE-8FB2-FB86-9BC7-78934BA70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AB8A49-35E3-3EDD-2C91-80804874C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1532F-FCF3-8CAC-C024-E18DFE8F5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705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271E-239F-A6F7-4FC9-5FF1496BD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4A2B5-7063-93D1-58EF-27413244C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73ED6-2E16-B8E5-985F-CE3CEC039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C7444-2D22-19CB-BEE6-D0351ECF4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936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686B9-CF1A-0648-3EFC-485C0F214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865C79-75CA-179D-CEA9-D772C5F95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4B17D-F956-63A4-3202-7784E6858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494ED-76B9-70A7-5981-F5ADD8460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8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A58F-232B-D18C-75D5-D8825821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C5157-CA41-8E41-F9A7-764BE1964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DF870-08D8-A6B1-ABA5-608B2EE65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76945-3AA0-B4FF-938D-FF8C62C6A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533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D6C-00C4-4F20-CF99-FE2E654A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A7CC7-D283-317A-2D3A-8A19EDC95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A6B25-52E4-C123-1C17-4DFDCCE3E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too many unnecessary contacts (= high precision)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&amp; still as many return customers as possible (= high recall)</a:t>
            </a:r>
          </a:p>
          <a:p>
            <a:endParaRPr lang="en-US"/>
          </a:p>
          <a:p>
            <a:r>
              <a:rPr lang="en-US"/>
              <a:t>Ideal for CRM campaigns with a limited budget and the goal of maximizing impact.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C4703-6645-42D3-6428-8382660B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345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7EB3-650A-E7AE-9A79-D9760F27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F0A48-907B-2E04-77CA-858C25F33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03C5A-A5B9-5B00-F428-AFB1FD229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A51D6-D4D2-DE0B-96A9-8910441AF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211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9859-8A6F-9B75-BD65-03CC2E50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F54B5-AAE8-B0E6-D4E6-A3475E4DB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CFB88-ECBE-E4A5-EB48-C3E8B91A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4AEFF-52AF-4DA7-1A52-3798D2E77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5D99-4F2A-F079-B856-AA80246D8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440F4-8C09-313A-278B-1261A7BD9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1FA81-C495-60A6-EDB4-1FBCAC065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/>
              <a:t>Higher sales by reactivating the right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The model finds almost all customers who could come 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No revenue potential is left untapped – we fully leverage the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/>
              <a:t>Recurring revenue through targeted reactivation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Reactivated customers often make repeat purchases.→ The model helps unlock sustainable revenue streams without acquiring new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  <a:p>
            <a:pPr>
              <a:buNone/>
            </a:pPr>
            <a:r>
              <a:rPr lang="en-US" b="1"/>
              <a:t>Lower acquisition costs</a:t>
            </a:r>
          </a:p>
          <a:p>
            <a:r>
              <a:rPr lang="en-US"/>
              <a:t>Winning back existing customers is significantly cheaper than acquiring new ones.</a:t>
            </a:r>
            <a:br>
              <a:rPr lang="en-US"/>
            </a:br>
            <a:r>
              <a:rPr lang="en-US"/>
              <a:t>→ The model focuses on reactivation </a:t>
            </a:r>
            <a:r>
              <a:rPr lang="en-US" b="1"/>
              <a:t>where it is both likely and cost-effective</a:t>
            </a:r>
            <a:r>
              <a:rPr lang="en-US"/>
              <a:t>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48A20-6319-1DAC-D3CD-7ECDDD8E8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56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97FD3-36E3-093D-7C75-3B6538FB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C50D0-FE0C-8205-EE69-0FAD834CD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34632-5F2C-7775-402A-1044F1BBF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058FF-4281-2219-3D30-85E03DAE6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4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263E-E63B-145F-E58F-280319A9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54C57-03F5-DF68-583A-45CC91002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E0BCC-42C0-73BA-DC1E-2DAC62A1D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76FF4-1890-89E9-B823-793AEFBCC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6291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91F-8320-25F0-FCAA-5AAE99A2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E4843-D6AE-A303-C702-AA710A7C9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48D89-4912-30A1-CBE3-33BDC4E00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Understanding customer motivation</a:t>
            </a:r>
          </a:p>
          <a:p>
            <a:pPr>
              <a:buNone/>
            </a:pPr>
            <a:r>
              <a:rPr lang="en-US"/>
              <a:t>The model reveals which factors lead to reactivation – (e.g. nr of purchases, economic potential)</a:t>
            </a:r>
          </a:p>
          <a:p>
            <a:r>
              <a:rPr lang="en-US"/>
              <a:t>→ This enables </a:t>
            </a:r>
            <a:r>
              <a:rPr lang="en-US" b="1"/>
              <a:t>more relevant offers</a:t>
            </a:r>
            <a:r>
              <a:rPr lang="en-US"/>
              <a:t> and better engagement.</a:t>
            </a:r>
          </a:p>
          <a:p>
            <a:endParaRPr lang="en-US"/>
          </a:p>
          <a:p>
            <a:pPr>
              <a:buNone/>
            </a:pPr>
            <a:r>
              <a:rPr lang="en-US" b="1"/>
              <a:t>Data-backed decision-making</a:t>
            </a:r>
          </a:p>
          <a:p>
            <a:r>
              <a:rPr lang="en-US"/>
              <a:t>Using explainability tools like SHAP, we understand </a:t>
            </a:r>
            <a:r>
              <a:rPr lang="en-US" b="1"/>
              <a:t>why</a:t>
            </a:r>
            <a:r>
              <a:rPr lang="en-US"/>
              <a:t> a customer is likely to return.</a:t>
            </a:r>
            <a:br>
              <a:rPr lang="en-US"/>
            </a:br>
            <a:r>
              <a:rPr lang="en-US"/>
              <a:t>→ This supports </a:t>
            </a:r>
            <a:r>
              <a:rPr lang="en-US" b="1"/>
              <a:t>strategic decisions</a:t>
            </a:r>
            <a:r>
              <a:rPr lang="en-US"/>
              <a:t> and builds </a:t>
            </a:r>
            <a:r>
              <a:rPr lang="en-US" b="1"/>
              <a:t>trust in the model's predictions</a:t>
            </a:r>
            <a:r>
              <a:rPr lang="en-US"/>
              <a:t>.</a:t>
            </a:r>
          </a:p>
          <a:p>
            <a:endParaRPr lang="en-US"/>
          </a:p>
          <a:p>
            <a:pPr>
              <a:buNone/>
            </a:pPr>
            <a:r>
              <a:rPr lang="en-US" b="1"/>
              <a:t>Stronger long-term customer loyalty</a:t>
            </a:r>
          </a:p>
          <a:p>
            <a:r>
              <a:rPr lang="en-US"/>
              <a:t>Reactivated customers can be nurtured into </a:t>
            </a:r>
            <a:r>
              <a:rPr lang="en-US" b="1"/>
              <a:t>loyal, high-value relationships</a:t>
            </a:r>
            <a:r>
              <a:rPr lang="en-US"/>
              <a:t>.</a:t>
            </a:r>
            <a:br>
              <a:rPr lang="en-US"/>
            </a:br>
            <a:r>
              <a:rPr lang="en-US"/>
              <a:t>→ This increases the </a:t>
            </a:r>
            <a:r>
              <a:rPr lang="en-US" b="1"/>
              <a:t>Customer Lifetime Value (CLV)</a:t>
            </a:r>
            <a:r>
              <a:rPr lang="en-US"/>
              <a:t>.</a:t>
            </a:r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FF9E-1E8A-FB1F-DF73-42BCC4D17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40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Used: Association Rules (</a:t>
            </a:r>
            <a:r>
              <a:rPr lang="en-US" sz="12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Algorithm)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a technique that’s often applied in retail: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“People who buy this, also tend to buy that.”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US" sz="1000" b="1" ker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Step-by-Step:</a:t>
            </a:r>
            <a:endParaRPr lang="es-CL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Grouped</a:t>
            </a:r>
            <a:r>
              <a:rPr lang="es-CL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purchases</a:t>
            </a:r>
            <a:r>
              <a:rPr lang="es-CL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0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n-US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Transformed that into a table of YES/NO (One-Hot Encoding)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s-CL" sz="1000" b="1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  <a:tabLst>
                <a:tab pos="408940" algn="l"/>
                <a:tab pos="457200" algn="l"/>
              </a:tabLst>
            </a:pPr>
            <a:r>
              <a:rPr lang="en-US" sz="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rules like: "If a client buys item A and B, there’s a 90% chance they’ll also buy item C“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None/>
              <a:tabLst>
                <a:tab pos="408940" algn="l"/>
                <a:tab pos="457200" algn="l"/>
              </a:tabLst>
            </a:pP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4. 	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Sorted</a:t>
            </a: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Rules 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endParaRPr lang="es-CL" sz="900" b="1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tabLst>
                <a:tab pos="408940" algn="l"/>
                <a:tab pos="457200" algn="l"/>
              </a:tabLst>
            </a:pPr>
            <a:r>
              <a:rPr lang="en-US" sz="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We focused on rules that are common and highly confident (they're true most of the time).</a:t>
            </a:r>
            <a:endParaRPr lang="es-CL" sz="8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581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AD5F-A44A-D1D8-7D80-D69A60F8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7A276-9014-EFDD-C681-CF8B47C42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A3A45-CE22-B1FE-E0CE-726656B27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CL" sz="12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es-CL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2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r>
              <a:rPr lang="es-CL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CL" sz="12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es-CL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chose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Apriori with One-Hot Encoding</a:t>
            </a: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its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explainability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algorithm provides clear,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interpretable rules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rule is backed by metrics like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which we use to measure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predictive strength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207E1-D015-A629-F9D3-6B33BDC62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58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6C8F2-B2A2-BCA2-3B43-F7A62AEC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2B851-9DEB-6779-3D65-883702F76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C1772-F748-2AD9-9A07-91EE7DFFD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/>
              <a:t> Strong product relationships</a:t>
            </a:r>
            <a:r>
              <a:rPr lang="en-US"/>
              <a:t> — e.g., customers who bought product X are very likely to buy product Y.</a:t>
            </a:r>
          </a:p>
          <a:p>
            <a:pPr>
              <a:buFont typeface="+mj-lt"/>
              <a:buNone/>
            </a:pPr>
            <a:r>
              <a:rPr lang="en-US" b="1"/>
              <a:t>Some rules are extremely confident</a:t>
            </a:r>
            <a:r>
              <a:rPr lang="en-US"/>
              <a:t> (up to 96%) — meaning they’re very reliable.</a:t>
            </a:r>
          </a:p>
          <a:p>
            <a:pPr>
              <a:buFont typeface="+mj-lt"/>
              <a:buNone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Lift values &gt; 1.5–4.8</a:t>
            </a:r>
            <a:r>
              <a:rPr lang="en-US"/>
              <a:t> show these aren't just random links — these are meaningful habits or needs.</a:t>
            </a:r>
          </a:p>
          <a:p>
            <a:pPr>
              <a:buFont typeface="+mj-lt"/>
              <a:buAutoNum type="arabicPeriod"/>
            </a:pPr>
            <a:r>
              <a:rPr lang="en-US" b="1"/>
              <a:t>Common rules (high support)</a:t>
            </a:r>
            <a:r>
              <a:rPr lang="en-US"/>
              <a:t> mean we can apply these to a large part of the customer base.</a:t>
            </a:r>
          </a:p>
          <a:p>
            <a:endParaRPr lang="es-CL"/>
          </a:p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A5B2D-14C8-D306-BD5D-C7D374DA3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49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266AE-44DC-233E-704A-BE8397A8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73EC2-0134-9582-6EC5-40ACE5990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DD735-0F59-CD61-EDC3-BBD1961E5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D816A-92B0-F3A6-D41E-1CCB2BF34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17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C842-AB7B-F5B2-BDDB-6A4A643DA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CB26B-AFCE-4F74-F2DA-2B002CC92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39491-C782-0C4C-2604-A21F70732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59D9-B55D-5058-A4AD-7166129B8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71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2F27-62B5-D309-0A8A-B04E8548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66428-9478-BF88-0E99-5127F9F9E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B59B2-5E43-E1E5-F788-7953584AD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Used: Association Rules (</a:t>
            </a:r>
            <a:r>
              <a:rPr lang="en-US" sz="12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Algorithm)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a technique that’s often applied in retail: </a:t>
            </a:r>
            <a:r>
              <a:rPr lang="en-US" sz="12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“People who buy this, also tend to buy that.”</a:t>
            </a:r>
            <a:endParaRPr lang="es-CL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US" sz="1000" b="1" ker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Step-by-Step:</a:t>
            </a:r>
            <a:endParaRPr lang="es-CL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Grouped</a:t>
            </a:r>
            <a:r>
              <a:rPr lang="es-CL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purchases</a:t>
            </a:r>
            <a:r>
              <a:rPr lang="es-CL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s-CL" sz="1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0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L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n-US" sz="1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Transformed that into a table of YES/NO (One-Hot Encoding)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  <a:tab pos="457200" algn="l"/>
              </a:tabLst>
            </a:pP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s-CL" sz="10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0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s-CL" sz="1000" b="1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  <a:tabLst>
                <a:tab pos="408940" algn="l"/>
                <a:tab pos="457200" algn="l"/>
              </a:tabLst>
            </a:pPr>
            <a:r>
              <a:rPr lang="en-US" sz="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rules like: "If a client buys item A and B, there’s a 90% chance they’ll also buy item C“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None/>
              <a:tabLst>
                <a:tab pos="408940" algn="l"/>
                <a:tab pos="457200" algn="l"/>
              </a:tabLst>
            </a:pP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4. 	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Sorted</a:t>
            </a: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Rules 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CL" sz="900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900" b="1" kern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endParaRPr lang="es-CL" sz="900" b="1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tabLst>
                <a:tab pos="408940" algn="l"/>
                <a:tab pos="457200" algn="l"/>
              </a:tabLst>
            </a:pPr>
            <a:r>
              <a:rPr lang="en-US" sz="800" kern="0">
                <a:latin typeface="Times New Roman" panose="02020603050405020304" pitchFamily="18" charset="0"/>
                <a:cs typeface="Times New Roman" panose="02020603050405020304" pitchFamily="18" charset="0"/>
              </a:rPr>
              <a:t>We focused on rules that are common and highly confident (they're true most of the time).</a:t>
            </a:r>
            <a:endParaRPr lang="es-CL" sz="800" ker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EC32D-970B-F53A-51A4-C69DE3786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67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AE0E-D5C5-A62B-C50C-147A57647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FFAF9-9769-3DD1-D5D7-C5D18149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F8B14-58EE-C3FE-6921-D4E2D46A4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BB4E-C109-5970-AFAA-4AB45573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2AB04-73F9-4321-B3F2-8921CF1B371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27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explored different modeling techniques: Logistic Regression, Random Forest, and </a:t>
            </a:r>
            <a:r>
              <a:rPr lang="en-US" dirty="0" err="1"/>
              <a:t>XGBoost</a:t>
            </a:r>
            <a:r>
              <a:rPr lang="en-US" dirty="0"/>
              <a:t>. Each has its strengths and trade-offs.”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63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D4B1-1A90-94F3-473B-A4A4A06ED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582C3-E851-C27F-02F9-9F4340A88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2DF5C-1B4B-735F-34EF-F6368E2DE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dirty="0"/>
              <a:t>“We chose Logistic Regression as a baseline due to its simplicity and high interpretability. However, it assumes linear relationships, which may miss complex customer behaviors.”</a:t>
            </a:r>
            <a:br>
              <a:rPr lang="en-US" dirty="0"/>
            </a:br>
            <a:br>
              <a:rPr lang="en-US" dirty="0"/>
            </a:br>
            <a:r>
              <a:rPr lang="en-US" sz="1200" b="1" dirty="0"/>
              <a:t>Less interpretable than simple models</a:t>
            </a:r>
            <a:br>
              <a:rPr lang="en-US" sz="1200" dirty="0"/>
            </a:br>
            <a:r>
              <a:rPr lang="en-US" sz="1200" dirty="0"/>
              <a:t>Harder to explain decisions compared to Logistic Regression — not ideal when stakeholders need clear, rule-based insights.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Slower to train and predict on large datasets</a:t>
            </a:r>
            <a:br>
              <a:rPr lang="en-US" sz="1200" dirty="0"/>
            </a:br>
            <a:r>
              <a:rPr lang="en-US" sz="1200" dirty="0"/>
              <a:t>Especially with many trees and features, RF can be resource-intensive.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May overfit if not properly tuned</a:t>
            </a:r>
            <a:br>
              <a:rPr lang="en-US" sz="1200" dirty="0"/>
            </a:br>
            <a:r>
              <a:rPr lang="en-US" sz="1200" dirty="0"/>
              <a:t>Even though RF reduces overfitting compared to single trees, it’s still possible, especially with noisy or high-cardinality data.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Feature importance can be misleading</a:t>
            </a:r>
            <a:br>
              <a:rPr lang="en-US" sz="1200" dirty="0"/>
            </a:br>
            <a:r>
              <a:rPr lang="en-US" sz="1200" dirty="0"/>
              <a:t>RF can overemphasize features with many categories or higher cardinality (e.g., client IDs or product codes).</a:t>
            </a:r>
          </a:p>
          <a:p>
            <a:endParaRPr lang="es-CL" dirty="0"/>
          </a:p>
          <a:p>
            <a:endParaRPr lang="es-C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CAAF6-1DED-7DC1-E044-16F932CAC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43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A544-01E7-96DD-868F-3C66509DD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02577-292D-89CC-FD6C-A38BB2B3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ABE83-3295-B3BC-8849-2A5AC6799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dirty="0"/>
              <a:t>“Random Forest handles non-linear relationships, missing values, and mixed data types very well. It's also robust to class imbalance — which is key in reactivation tasks. But it's less interpretable and slower to train on large datasets.”</a:t>
            </a:r>
            <a:endParaRPr lang="es-CL" dirty="0"/>
          </a:p>
          <a:p>
            <a:endParaRPr lang="es-CL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CE745-1275-7DCF-8B40-DB4B62EEA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AB04-73F9-4321-B3F2-8921CF1B371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77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BBS_LOGO_LANDOR_RGB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35291" r="22907" b="36231"/>
          <a:stretch/>
        </p:blipFill>
        <p:spPr>
          <a:xfrm>
            <a:off x="3618213" y="143779"/>
            <a:ext cx="4373006" cy="15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9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B3609-D6D4-4D81-ACBC-55F67411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3E49B-6B01-4828-BC39-C07C7AB2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B5279A-D0AF-4E6F-9D0D-AD7FE20F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7E76-2229-45AC-AA7B-B4E44E78FA70}" type="datetime1">
              <a:rPr lang="it-IT" smtClean="0"/>
              <a:t>14/04/2025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63013-B732-42B4-9B21-6CB2E8E6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643A11-B62C-4BD2-9B70-F9538CEB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4E690FFC-B837-4D33-A292-230160A2F608}"/>
              </a:ext>
            </a:extLst>
          </p:cNvPr>
          <p:cNvSpPr txBox="1">
            <a:spLocks/>
          </p:cNvSpPr>
          <p:nvPr userDrawn="1"/>
        </p:nvSpPr>
        <p:spPr>
          <a:xfrm>
            <a:off x="1167455" y="6350577"/>
            <a:ext cx="998572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________________________________________________________________________________________________________________________________</a:t>
            </a:r>
          </a:p>
        </p:txBody>
      </p:sp>
      <p:pic>
        <p:nvPicPr>
          <p:cNvPr id="10" name="Immagine 9" descr="BBS_LOGO_LANDOR_RGB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35291" r="22907" b="36231"/>
          <a:stretch/>
        </p:blipFill>
        <p:spPr>
          <a:xfrm>
            <a:off x="128655" y="6276646"/>
            <a:ext cx="1106991" cy="4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BD065E-2290-4801-BA7F-30F94D01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29829C-DB09-403A-81E9-ECEF4FBE3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DF6181-E016-4A77-A72F-C89B3AC1F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608DC-6A97-45CF-A46A-458FE7830F42}" type="datetime1">
              <a:rPr lang="it-IT" smtClean="0"/>
              <a:t>14/04/2025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D1F140-C8AF-4E12-9655-E629625DE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F3B117-1DCF-40D7-B89E-114C14906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AEFE-722D-4B83-928D-525B288D7B6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66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10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10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69.png"/><Relationship Id="rId5" Type="http://schemas.openxmlformats.org/officeDocument/2006/relationships/image" Target="../media/image52.png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67.png"/><Relationship Id="rId1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3.png"/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71.png"/><Relationship Id="rId5" Type="http://schemas.openxmlformats.org/officeDocument/2006/relationships/image" Target="../media/image10.png"/><Relationship Id="rId10" Type="http://schemas.openxmlformats.org/officeDocument/2006/relationships/image" Target="../media/image70.svg"/><Relationship Id="rId4" Type="http://schemas.openxmlformats.org/officeDocument/2006/relationships/image" Target="../media/image53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7.png"/><Relationship Id="rId3" Type="http://schemas.openxmlformats.org/officeDocument/2006/relationships/image" Target="../media/image14.png"/><Relationship Id="rId7" Type="http://schemas.openxmlformats.org/officeDocument/2006/relationships/image" Target="../media/image69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79.png"/><Relationship Id="rId10" Type="http://schemas.openxmlformats.org/officeDocument/2006/relationships/image" Target="../media/image66.svg"/><Relationship Id="rId4" Type="http://schemas.openxmlformats.org/officeDocument/2006/relationships/image" Target="../media/image15.svg"/><Relationship Id="rId9" Type="http://schemas.openxmlformats.org/officeDocument/2006/relationships/image" Target="../media/image65.png"/><Relationship Id="rId14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10.png"/><Relationship Id="rId4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4.svg"/><Relationship Id="rId9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8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10" Type="http://schemas.openxmlformats.org/officeDocument/2006/relationships/image" Target="../media/image94.svg"/><Relationship Id="rId4" Type="http://schemas.openxmlformats.org/officeDocument/2006/relationships/image" Target="../media/image90.sv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9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9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9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microsoft.com/office/2018/10/relationships/comments" Target="../comments/modernComment_171_4B185139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40.sv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4B88587-E0F5-13E8-E8FD-D0A195F3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941" y="32533"/>
            <a:ext cx="5076286" cy="17454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029B940-DAFD-419C-9EAF-A330537E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67" y="2186166"/>
            <a:ext cx="7803556" cy="42675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57F6BB-E391-4616-8BDF-4F9F6351E447}"/>
              </a:ext>
            </a:extLst>
          </p:cNvPr>
          <p:cNvSpPr txBox="1"/>
          <p:nvPr/>
        </p:nvSpPr>
        <p:spPr>
          <a:xfrm>
            <a:off x="3127442" y="1278367"/>
            <a:ext cx="593711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000" b="1" u="sng" dirty="0">
                <a:solidFill>
                  <a:schemeClr val="bg1"/>
                </a:solidFill>
                <a:latin typeface="+mj-lt"/>
              </a:rPr>
              <a:t>FIELDWORK PROJECT 2025:</a:t>
            </a:r>
            <a:br>
              <a:rPr lang="it-IT" sz="4000" b="1" u="sng" dirty="0">
                <a:solidFill>
                  <a:schemeClr val="bg1"/>
                </a:solidFill>
                <a:latin typeface="+mj-lt"/>
              </a:rPr>
            </a:br>
            <a:r>
              <a:rPr lang="it-IT" sz="4000" b="1" u="sng" dirty="0">
                <a:solidFill>
                  <a:schemeClr val="bg1"/>
                </a:solidFill>
                <a:latin typeface="+mj-lt"/>
              </a:rPr>
              <a:t>CRM REACTIVATION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47867F-C260-4404-AD3A-1B75A51EFBFF}"/>
              </a:ext>
            </a:extLst>
          </p:cNvPr>
          <p:cNvSpPr txBox="1"/>
          <p:nvPr/>
        </p:nvSpPr>
        <p:spPr>
          <a:xfrm flipH="1">
            <a:off x="8875999" y="6025349"/>
            <a:ext cx="316283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+mj-lt"/>
              </a:rPr>
              <a:t>Master </a:t>
            </a:r>
            <a:r>
              <a:rPr lang="it-IT" sz="1600" err="1">
                <a:solidFill>
                  <a:schemeClr val="bg1"/>
                </a:solidFill>
                <a:latin typeface="+mj-lt"/>
              </a:rPr>
              <a:t>Academic</a:t>
            </a:r>
            <a:r>
              <a:rPr lang="it-IT" sz="1600">
                <a:solidFill>
                  <a:schemeClr val="bg1"/>
                </a:solidFill>
                <a:latin typeface="+mj-lt"/>
              </a:rPr>
              <a:t> </a:t>
            </a:r>
            <a:r>
              <a:rPr lang="it-IT" sz="1600" err="1">
                <a:solidFill>
                  <a:schemeClr val="bg1"/>
                </a:solidFill>
                <a:latin typeface="+mj-lt"/>
              </a:rPr>
              <a:t>Year</a:t>
            </a:r>
            <a:r>
              <a:rPr lang="it-IT" sz="1600">
                <a:solidFill>
                  <a:schemeClr val="bg1"/>
                </a:solidFill>
                <a:latin typeface="+mj-lt"/>
              </a:rPr>
              <a:t> (2024/2025)</a:t>
            </a:r>
          </a:p>
        </p:txBody>
      </p:sp>
      <p:sp>
        <p:nvSpPr>
          <p:cNvPr id="2" name="CasellaDiTesto 11">
            <a:extLst>
              <a:ext uri="{FF2B5EF4-FFF2-40B4-BE49-F238E27FC236}">
                <a16:creationId xmlns:a16="http://schemas.microsoft.com/office/drawing/2014/main" id="{9A18584E-E3FF-BD22-42A7-09D908BD0B60}"/>
              </a:ext>
            </a:extLst>
          </p:cNvPr>
          <p:cNvSpPr txBox="1"/>
          <p:nvPr/>
        </p:nvSpPr>
        <p:spPr>
          <a:xfrm flipH="1">
            <a:off x="7603323" y="5611721"/>
            <a:ext cx="18000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ea typeface="+mn-lt"/>
                <a:cs typeface="+mn-lt"/>
              </a:rPr>
              <a:t>Jacopo Abete</a:t>
            </a:r>
            <a:endParaRPr lang="it-IT" sz="1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F525AB-3A24-403D-CB6C-0AF5735B2E5A}"/>
              </a:ext>
            </a:extLst>
          </p:cNvPr>
          <p:cNvSpPr txBox="1"/>
          <p:nvPr/>
        </p:nvSpPr>
        <p:spPr>
          <a:xfrm>
            <a:off x="494605" y="3089835"/>
            <a:ext cx="22629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>
                <a:solidFill>
                  <a:schemeClr val="bg1"/>
                </a:solidFill>
                <a:latin typeface="+mj-lt"/>
                <a:cs typeface="Times New Roman"/>
              </a:rPr>
              <a:t>OUR TEAM:</a:t>
            </a:r>
            <a:endParaRPr lang="it-IT" sz="2200">
              <a:solidFill>
                <a:schemeClr val="bg1"/>
              </a:solidFill>
              <a:latin typeface="+mj-lt"/>
              <a:cs typeface="Times New Roma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D5AE572-B388-FF62-7272-0824593EF1E3}"/>
              </a:ext>
            </a:extLst>
          </p:cNvPr>
          <p:cNvSpPr txBox="1"/>
          <p:nvPr/>
        </p:nvSpPr>
        <p:spPr>
          <a:xfrm>
            <a:off x="4724400" y="56098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Gotham Book"/>
              </a:rPr>
              <a:t>Ignacio Kreis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933836-9B18-69FD-EDBA-6A9FAC706085}"/>
              </a:ext>
            </a:extLst>
          </p:cNvPr>
          <p:cNvSpPr txBox="1"/>
          <p:nvPr/>
        </p:nvSpPr>
        <p:spPr>
          <a:xfrm>
            <a:off x="281797" y="5617078"/>
            <a:ext cx="222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  <a:latin typeface="Gotham Book" pitchFamily="50" charset="0"/>
              </a:rPr>
              <a:t>Roberto </a:t>
            </a:r>
            <a:r>
              <a:rPr lang="de-DE" sz="1400" err="1">
                <a:solidFill>
                  <a:schemeClr val="bg1"/>
                </a:solidFill>
                <a:latin typeface="Gotham Book" pitchFamily="50" charset="0"/>
              </a:rPr>
              <a:t>Vanzetta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C2960E-7508-1589-A0D0-D9EBF1E1713A}"/>
              </a:ext>
            </a:extLst>
          </p:cNvPr>
          <p:cNvSpPr txBox="1"/>
          <p:nvPr/>
        </p:nvSpPr>
        <p:spPr>
          <a:xfrm>
            <a:off x="2952689" y="5617077"/>
            <a:ext cx="16229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Helena Borges Daré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5833EB-1534-BB7F-894D-F8C655F221BE}"/>
              </a:ext>
            </a:extLst>
          </p:cNvPr>
          <p:cNvSpPr txBox="1"/>
          <p:nvPr/>
        </p:nvSpPr>
        <p:spPr>
          <a:xfrm>
            <a:off x="9539047" y="56098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</a:rPr>
              <a:t>Jasper von Pachelbel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Picture 2" descr="A person in a blue suit&#10;&#10;AI-generated content may be incorrect.">
            <a:extLst>
              <a:ext uri="{FF2B5EF4-FFF2-40B4-BE49-F238E27FC236}">
                <a16:creationId xmlns:a16="http://schemas.microsoft.com/office/drawing/2014/main" id="{6988BBF6-A111-9E27-9789-EC6DC6F7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76" t="11753" r="13541"/>
          <a:stretch/>
        </p:blipFill>
        <p:spPr>
          <a:xfrm>
            <a:off x="7603324" y="3695442"/>
            <a:ext cx="1800000" cy="1829134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9E1ED-1991-1D37-2EFD-00119FBEDD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74" r="11474"/>
          <a:stretch/>
        </p:blipFill>
        <p:spPr>
          <a:xfrm>
            <a:off x="2864178" y="3728487"/>
            <a:ext cx="1800000" cy="1796089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6B4B8F8-E29C-D09C-1707-362032743D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24" b="-2142"/>
          <a:stretch/>
        </p:blipFill>
        <p:spPr>
          <a:xfrm>
            <a:off x="9972895" y="3728487"/>
            <a:ext cx="1800000" cy="1796089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in a blue shirt&#10;&#10;AI-generated content may be incorrect.">
            <a:extLst>
              <a:ext uri="{FF2B5EF4-FFF2-40B4-BE49-F238E27FC236}">
                <a16:creationId xmlns:a16="http://schemas.microsoft.com/office/drawing/2014/main" id="{BC0B0356-0248-5A91-9A37-814ABD8683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5113" r="12903"/>
          <a:stretch/>
        </p:blipFill>
        <p:spPr>
          <a:xfrm>
            <a:off x="494605" y="3682975"/>
            <a:ext cx="1800000" cy="1841601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 descr="A person in a blue suit&#10;&#10;AI-generated content may be incorrect.">
            <a:extLst>
              <a:ext uri="{FF2B5EF4-FFF2-40B4-BE49-F238E27FC236}">
                <a16:creationId xmlns:a16="http://schemas.microsoft.com/office/drawing/2014/main" id="{38805561-63F6-ECAA-A54D-CFBDC6CE0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8794" r="13641"/>
          <a:stretch/>
        </p:blipFill>
        <p:spPr>
          <a:xfrm>
            <a:off x="5233751" y="3696935"/>
            <a:ext cx="1800000" cy="1827641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Bologna Business School - YouTube">
            <a:extLst>
              <a:ext uri="{FF2B5EF4-FFF2-40B4-BE49-F238E27FC236}">
                <a16:creationId xmlns:a16="http://schemas.microsoft.com/office/drawing/2014/main" id="{2C30EBBE-DE41-27AD-E556-8C596211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417" y="347445"/>
            <a:ext cx="1177473" cy="117747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9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7B858-AC86-BF01-15C3-AEBE13219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3AE138-706C-ABE9-2F01-32ACF4B29072}"/>
              </a:ext>
            </a:extLst>
          </p:cNvPr>
          <p:cNvGrpSpPr/>
          <p:nvPr/>
        </p:nvGrpSpPr>
        <p:grpSpPr>
          <a:xfrm>
            <a:off x="838200" y="1929082"/>
            <a:ext cx="10515600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A82B8857-7AC4-72E1-5145-EA0D197B4F6F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6A220912-E8DE-2013-1AA8-F35B7037965A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2C6647-85F1-2662-6AD0-5F679B68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Creation of </a:t>
            </a:r>
            <a:r>
              <a:rPr lang="en-GB">
                <a:solidFill>
                  <a:srgbClr val="FF4F01"/>
                </a:solidFill>
              </a:rPr>
              <a:t>new </a:t>
            </a:r>
            <a:r>
              <a:rPr lang="en-GB" err="1">
                <a:solidFill>
                  <a:srgbClr val="FF4F01"/>
                </a:solidFill>
              </a:rPr>
              <a:t>Dataframe</a:t>
            </a:r>
            <a:br>
              <a:rPr lang="en-GB"/>
            </a:br>
            <a:r>
              <a:rPr lang="en-GB">
                <a:solidFill>
                  <a:schemeClr val="bg1"/>
                </a:solidFill>
              </a:rPr>
              <a:t>on</a:t>
            </a:r>
            <a:r>
              <a:rPr lang="en-GB">
                <a:solidFill>
                  <a:srgbClr val="FF4F01"/>
                </a:solidFill>
              </a:rPr>
              <a:t> customer base </a:t>
            </a:r>
            <a:r>
              <a:rPr lang="en-GB">
                <a:solidFill>
                  <a:schemeClr val="bg1"/>
                </a:solidFill>
              </a:rPr>
              <a:t>for </a:t>
            </a:r>
            <a:r>
              <a:rPr lang="en-GB" err="1">
                <a:solidFill>
                  <a:schemeClr val="bg1"/>
                </a:solidFill>
              </a:rPr>
              <a:t>Modeling</a:t>
            </a:r>
            <a:endParaRPr lang="en-GB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4CB34-A2CB-1F7F-E2D7-C6228D8D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Grafik 5" descr="Tabelle mit einfarbiger Füllung">
            <a:extLst>
              <a:ext uri="{FF2B5EF4-FFF2-40B4-BE49-F238E27FC236}">
                <a16:creationId xmlns:a16="http://schemas.microsoft.com/office/drawing/2014/main" id="{6828474A-8A96-591B-4F07-DE5BD5B8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7931" y="435725"/>
            <a:ext cx="1168537" cy="1168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64419-3BD1-96DC-EA4E-9C159C7E5EFC}"/>
              </a:ext>
            </a:extLst>
          </p:cNvPr>
          <p:cNvSpPr txBox="1"/>
          <p:nvPr/>
        </p:nvSpPr>
        <p:spPr>
          <a:xfrm>
            <a:off x="1840496" y="2347863"/>
            <a:ext cx="87082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ea typeface="Calibri Light"/>
                <a:cs typeface="Times New Roman"/>
              </a:rPr>
              <a:t>Now each row represents a unique </a:t>
            </a:r>
            <a:r>
              <a:rPr lang="en-US" err="1">
                <a:latin typeface="Consolas"/>
                <a:ea typeface="Calibri Light"/>
                <a:cs typeface="Calibri Light"/>
              </a:rPr>
              <a:t>client_id</a:t>
            </a:r>
            <a:r>
              <a:rPr lang="en-US">
                <a:latin typeface="Consolas"/>
                <a:ea typeface="Calibri Light"/>
                <a:cs typeface="Times New Roman"/>
              </a:rPr>
              <a:t>.</a:t>
            </a:r>
            <a:endParaRPr lang="en-US">
              <a:latin typeface="Consolas"/>
              <a:ea typeface="Calibri Light"/>
              <a:cs typeface="Calibri Light"/>
            </a:endParaRPr>
          </a:p>
          <a:p>
            <a:endParaRPr lang="en-US">
              <a:latin typeface="Calibri Light"/>
              <a:ea typeface="Calibri Light"/>
              <a:cs typeface="Calibri Light"/>
            </a:endParaRPr>
          </a:p>
          <a:p>
            <a:endParaRPr lang="en-US">
              <a:latin typeface="Calibri Light"/>
              <a:ea typeface="Calibri Light"/>
              <a:cs typeface="Calibri Light"/>
            </a:endParaRPr>
          </a:p>
          <a:p>
            <a:r>
              <a:rPr lang="en-US">
                <a:latin typeface="Calibri Light"/>
                <a:ea typeface="Calibri Light"/>
                <a:cs typeface="Calibri Light"/>
              </a:rPr>
              <a:t>We created one row per client with aggregated features. </a:t>
            </a:r>
          </a:p>
          <a:p>
            <a:r>
              <a:rPr lang="en-US">
                <a:solidFill>
                  <a:srgbClr val="212121"/>
                </a:solidFill>
                <a:latin typeface="Calibri Light"/>
                <a:ea typeface="Calibri Light"/>
                <a:cs typeface="Calibri Light"/>
              </a:rPr>
              <a:t>
</a:t>
            </a:r>
            <a:endParaRPr lang="en-US">
              <a:latin typeface="Calibri Light"/>
              <a:ea typeface="Calibri Light"/>
              <a:cs typeface="Calibri Light"/>
            </a:endParaRPr>
          </a:p>
          <a:p>
            <a:r>
              <a:rPr lang="en-US">
                <a:latin typeface="Calibri Light"/>
                <a:ea typeface="Calibri Light"/>
                <a:cs typeface="Calibri Light"/>
              </a:rPr>
              <a:t>Creation of a </a:t>
            </a:r>
            <a:r>
              <a:rPr lang="en-US">
                <a:latin typeface="Consolas"/>
                <a:ea typeface="Calibri Light"/>
                <a:cs typeface="Calibri Light"/>
              </a:rPr>
              <a:t>target</a:t>
            </a:r>
            <a:r>
              <a:rPr lang="en-US">
                <a:latin typeface="Calibri Light"/>
                <a:ea typeface="Calibri Light"/>
                <a:cs typeface="Calibri Light"/>
              </a:rPr>
              <a:t> column that is 1 if they were reactivated, 0 otherwise.</a:t>
            </a:r>
          </a:p>
          <a:p>
            <a:endParaRPr lang="en-US" i="1">
              <a:solidFill>
                <a:srgbClr val="59636E"/>
              </a:solidFill>
              <a:latin typeface="Calibri Light"/>
              <a:ea typeface="Calibri Light"/>
              <a:cs typeface="Calibri Light"/>
            </a:endParaRPr>
          </a:p>
          <a:p>
            <a:endParaRPr lang="en-US">
              <a:solidFill>
                <a:srgbClr val="444444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09502C-228A-C999-7C92-FC6F3C379F88}"/>
              </a:ext>
            </a:extLst>
          </p:cNvPr>
          <p:cNvSpPr/>
          <p:nvPr/>
        </p:nvSpPr>
        <p:spPr>
          <a:xfrm>
            <a:off x="1210144" y="2344661"/>
            <a:ext cx="464207" cy="4873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8BD7AD-33C8-4862-8D67-1B0CBAD25BB8}"/>
              </a:ext>
            </a:extLst>
          </p:cNvPr>
          <p:cNvSpPr/>
          <p:nvPr/>
        </p:nvSpPr>
        <p:spPr>
          <a:xfrm>
            <a:off x="1175508" y="3152842"/>
            <a:ext cx="498843" cy="498845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Graphic 21" descr="Network diagram outline">
            <a:extLst>
              <a:ext uri="{FF2B5EF4-FFF2-40B4-BE49-F238E27FC236}">
                <a16:creationId xmlns:a16="http://schemas.microsoft.com/office/drawing/2014/main" id="{81C9FFB0-8170-846E-6B2D-3CB5704C1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3410" y="3152513"/>
            <a:ext cx="417945" cy="51031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81DA3A3-1856-C776-CC99-AF3890D6EF45}"/>
              </a:ext>
            </a:extLst>
          </p:cNvPr>
          <p:cNvSpPr/>
          <p:nvPr/>
        </p:nvSpPr>
        <p:spPr>
          <a:xfrm>
            <a:off x="1175507" y="3937932"/>
            <a:ext cx="498843" cy="498845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Graphic 15" descr="Target outline">
            <a:extLst>
              <a:ext uri="{FF2B5EF4-FFF2-40B4-BE49-F238E27FC236}">
                <a16:creationId xmlns:a16="http://schemas.microsoft.com/office/drawing/2014/main" id="{B56D2FB7-22B6-C5D1-4734-DD365F50A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5344" y="3953164"/>
            <a:ext cx="452584" cy="464128"/>
          </a:xfrm>
          <a:prstGeom prst="rect">
            <a:avLst/>
          </a:prstGeom>
        </p:spPr>
      </p:pic>
      <p:pic>
        <p:nvPicPr>
          <p:cNvPr id="24" name="Graphic 23" descr="User outline">
            <a:extLst>
              <a:ext uri="{FF2B5EF4-FFF2-40B4-BE49-F238E27FC236}">
                <a16:creationId xmlns:a16="http://schemas.microsoft.com/office/drawing/2014/main" id="{F282D94B-2328-7BEC-73B4-DFC6F36BB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6502" y="2347609"/>
            <a:ext cx="484762" cy="492869"/>
          </a:xfrm>
          <a:prstGeom prst="rect">
            <a:avLst/>
          </a:prstGeom>
        </p:spPr>
      </p:pic>
      <p:sp>
        <p:nvSpPr>
          <p:cNvPr id="26" name="Rounded Rectangle 56">
            <a:extLst>
              <a:ext uri="{FF2B5EF4-FFF2-40B4-BE49-F238E27FC236}">
                <a16:creationId xmlns:a16="http://schemas.microsoft.com/office/drawing/2014/main" id="{AC4E3FA4-8619-EF24-F4CE-73043F96EA84}"/>
              </a:ext>
            </a:extLst>
          </p:cNvPr>
          <p:cNvSpPr/>
          <p:nvPr/>
        </p:nvSpPr>
        <p:spPr>
          <a:xfrm>
            <a:off x="950208" y="4619770"/>
            <a:ext cx="10291582" cy="1131734"/>
          </a:xfrm>
          <a:prstGeom prst="roundRect">
            <a:avLst>
              <a:gd name="adj" fmla="val 1025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B25D0-DAC3-D074-28DC-A16C58B23690}"/>
              </a:ext>
            </a:extLst>
          </p:cNvPr>
          <p:cNvSpPr txBox="1"/>
          <p:nvPr/>
        </p:nvSpPr>
        <p:spPr>
          <a:xfrm>
            <a:off x="1856564" y="4659765"/>
            <a:ext cx="92487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 Light"/>
                <a:ea typeface="Calibri"/>
                <a:cs typeface="Calibri"/>
              </a:rPr>
              <a:t>Why was it necessary?</a:t>
            </a:r>
          </a:p>
          <a:p>
            <a:r>
              <a:rPr lang="en-US">
                <a:latin typeface="Calibri Light"/>
                <a:ea typeface="Calibri"/>
                <a:cs typeface="Calibri"/>
              </a:rPr>
              <a:t>In order to have a customer based target instead of a transaction based one , since our goal is to predict a particular customer inclination to be reactivated.</a:t>
            </a:r>
          </a:p>
        </p:txBody>
      </p:sp>
      <p:pic>
        <p:nvPicPr>
          <p:cNvPr id="29" name="Graphic 28" descr="Lightbulb with solid fill">
            <a:extLst>
              <a:ext uri="{FF2B5EF4-FFF2-40B4-BE49-F238E27FC236}">
                <a16:creationId xmlns:a16="http://schemas.microsoft.com/office/drawing/2014/main" id="{BC0A6688-1C2F-5A2B-4A53-8CE743728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6484" y="4723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B9C5-F713-C302-5A79-2EF4F662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15" y="2782614"/>
            <a:ext cx="4196787" cy="1325563"/>
          </a:xfrm>
        </p:spPr>
        <p:txBody>
          <a:bodyPr/>
          <a:lstStyle/>
          <a:p>
            <a:r>
              <a:rPr lang="de-DE" b="1">
                <a:solidFill>
                  <a:srgbClr val="FF4F01"/>
                </a:solidFill>
              </a:rPr>
              <a:t>3. Modeling</a:t>
            </a:r>
            <a:endParaRPr lang="es-CL" b="1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9B425-1FD6-DFAA-9677-019C760B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11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311A0-D07A-734B-4A20-BF17306F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05" y="-1"/>
            <a:ext cx="6890795" cy="68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30A9-C2D3-2985-AA58-8D8793DF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55E3-9B5A-2328-6D16-649B7734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GB" err="1">
                <a:solidFill>
                  <a:schemeClr val="bg1"/>
                </a:solidFill>
              </a:rPr>
              <a:t>Modeling</a:t>
            </a:r>
            <a:r>
              <a:rPr lang="en-GB">
                <a:solidFill>
                  <a:schemeClr val="bg1"/>
                </a:solidFill>
              </a:rPr>
              <a:t> technique: </a:t>
            </a:r>
            <a:r>
              <a:rPr lang="en-GB">
                <a:solidFill>
                  <a:srgbClr val="FF4F01"/>
                </a:solidFill>
              </a:rPr>
              <a:t>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E5868-5E24-7130-2861-23A47EB2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12</a:t>
            </a:fld>
            <a:endParaRPr lang="it-IT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2CB592-CEE7-B02D-7770-1849FE44E49B}"/>
              </a:ext>
            </a:extLst>
          </p:cNvPr>
          <p:cNvGrpSpPr/>
          <p:nvPr/>
        </p:nvGrpSpPr>
        <p:grpSpPr>
          <a:xfrm>
            <a:off x="762000" y="1749289"/>
            <a:ext cx="5760000" cy="4139445"/>
            <a:chOff x="838200" y="1711041"/>
            <a:chExt cx="5658678" cy="37480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2062E9C4-26ED-F5E4-13BD-F105326FA91A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193292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ED3DD566-2272-D606-9B69-E1D425A707C4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PRO’ S</a:t>
              </a:r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C37E1C3-EC64-AD42-1CD4-2882514D47B3}"/>
              </a:ext>
            </a:extLst>
          </p:cNvPr>
          <p:cNvSpPr/>
          <p:nvPr/>
        </p:nvSpPr>
        <p:spPr>
          <a:xfrm>
            <a:off x="516845" y="1668721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5F6B4-0BD5-063A-100F-47C1ECDD9A5E}"/>
              </a:ext>
            </a:extLst>
          </p:cNvPr>
          <p:cNvSpPr txBox="1"/>
          <p:nvPr/>
        </p:nvSpPr>
        <p:spPr>
          <a:xfrm>
            <a:off x="762000" y="2497665"/>
            <a:ext cx="5148470" cy="3643292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1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F300BB-A67A-BECF-923C-9474CC076DA9}"/>
              </a:ext>
            </a:extLst>
          </p:cNvPr>
          <p:cNvSpPr/>
          <p:nvPr/>
        </p:nvSpPr>
        <p:spPr>
          <a:xfrm>
            <a:off x="592684" y="173448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3F4B54D5-A1A2-9D2F-B159-4541C370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45" y="1796438"/>
            <a:ext cx="411999" cy="41199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226DEC0-6F88-A883-DC89-EEAC327662A3}"/>
              </a:ext>
            </a:extLst>
          </p:cNvPr>
          <p:cNvGrpSpPr/>
          <p:nvPr/>
        </p:nvGrpSpPr>
        <p:grpSpPr>
          <a:xfrm>
            <a:off x="6748314" y="1668721"/>
            <a:ext cx="4727549" cy="4515239"/>
            <a:chOff x="6063503" y="1668721"/>
            <a:chExt cx="5504610" cy="45152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55A827-FBDB-80FC-E0C5-C7A38B8E2CAB}"/>
                </a:ext>
              </a:extLst>
            </p:cNvPr>
            <p:cNvSpPr/>
            <p:nvPr/>
          </p:nvSpPr>
          <p:spPr>
            <a:xfrm>
              <a:off x="6102589" y="1749289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A946AC-6E0E-1713-9B4C-E199DD6EA52E}"/>
                </a:ext>
              </a:extLst>
            </p:cNvPr>
            <p:cNvGrpSpPr/>
            <p:nvPr/>
          </p:nvGrpSpPr>
          <p:grpSpPr>
            <a:xfrm>
              <a:off x="6310313" y="1749289"/>
              <a:ext cx="5257800" cy="4139446"/>
              <a:chOff x="838200" y="1711041"/>
              <a:chExt cx="5658678" cy="3748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 Same-side Corner of Rectangle 14">
                <a:extLst>
                  <a:ext uri="{FF2B5EF4-FFF2-40B4-BE49-F238E27FC236}">
                    <a16:creationId xmlns:a16="http://schemas.microsoft.com/office/drawing/2014/main" id="{B092AF04-5D7F-CB22-AD58-64614464413E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3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GB" u="sng"/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</p:txBody>
          </p:sp>
          <p:sp>
            <p:nvSpPr>
              <p:cNvPr id="7" name="Round Same-side Corner of Rectangle 26">
                <a:extLst>
                  <a:ext uri="{FF2B5EF4-FFF2-40B4-BE49-F238E27FC236}">
                    <a16:creationId xmlns:a16="http://schemas.microsoft.com/office/drawing/2014/main" id="{59EDDE08-9C32-650B-6320-673B53F2EF09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CON’ S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2ABC8E-5D21-D2E6-62AE-A27AE82CEF85}"/>
                </a:ext>
              </a:extLst>
            </p:cNvPr>
            <p:cNvSpPr/>
            <p:nvPr/>
          </p:nvSpPr>
          <p:spPr>
            <a:xfrm>
              <a:off x="6076950" y="1668721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A00EA8-8E7D-3D8B-CDD7-CC7D59EE9701}"/>
                </a:ext>
              </a:extLst>
            </p:cNvPr>
            <p:cNvSpPr/>
            <p:nvPr/>
          </p:nvSpPr>
          <p:spPr>
            <a:xfrm>
              <a:off x="6063503" y="1742752"/>
              <a:ext cx="683252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87297A-5F9E-11EB-D18F-2C9E698A9333}"/>
                </a:ext>
              </a:extLst>
            </p:cNvPr>
            <p:cNvSpPr txBox="1"/>
            <p:nvPr/>
          </p:nvSpPr>
          <p:spPr>
            <a:xfrm>
              <a:off x="6448426" y="2540668"/>
              <a:ext cx="4981574" cy="3643292"/>
            </a:xfrm>
            <a:prstGeom prst="rect">
              <a:avLst/>
            </a:prstGeom>
            <a:noFill/>
          </p:spPr>
          <p:txBody>
            <a:bodyPr wrap="square" lIns="180000" tIns="288000" rIns="0" bIns="0" rtlCol="0" anchor="t" anchorCtr="0">
              <a:noAutofit/>
            </a:bodyPr>
            <a:lstStyle/>
            <a:p>
              <a:pPr>
                <a:lnSpc>
                  <a:spcPct val="70000"/>
                </a:lnSpc>
              </a:pP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853A39-0AE9-EDFD-9F9F-E1174D97E972}"/>
                </a:ext>
              </a:extLst>
            </p:cNvPr>
            <p:cNvSpPr txBox="1"/>
            <p:nvPr/>
          </p:nvSpPr>
          <p:spPr>
            <a:xfrm>
              <a:off x="6271906" y="2359221"/>
              <a:ext cx="5296207" cy="3529513"/>
            </a:xfrm>
            <a:prstGeom prst="rect">
              <a:avLst/>
            </a:prstGeom>
            <a:noFill/>
          </p:spPr>
          <p:txBody>
            <a:bodyPr wrap="square" lIns="288000" tIns="180000" rIns="0" bIns="0" spcCol="144000" rtlCol="0" anchor="t" anchorCtr="0">
              <a:noAutofit/>
            </a:bodyPr>
            <a:lstStyle/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b="1"/>
                <a:t>Assumes linear relationships: </a:t>
              </a:r>
              <a:br>
                <a:rPr lang="en-US" sz="1700" b="1"/>
              </a:br>
              <a:r>
                <a:rPr lang="en-US" sz="1700"/>
                <a:t>Can miss complex patterns in behavior.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b="1"/>
                <a:t>Lower accuracy:</a:t>
              </a:r>
              <a:r>
                <a:rPr lang="en-US" sz="1700"/>
                <a:t> Often underperforms on non-linear problems.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b="1"/>
                <a:t>Needs careful feature engineering: </a:t>
              </a:r>
              <a:r>
                <a:rPr lang="en-US" sz="1700"/>
                <a:t>Less automatic than tree-based models.</a:t>
              </a:r>
            </a:p>
          </p:txBody>
        </p:sp>
        <p:pic>
          <p:nvPicPr>
            <p:cNvPr id="22" name="Graphic 21" descr="Thumbs up sign with solid fill">
              <a:extLst>
                <a:ext uri="{FF2B5EF4-FFF2-40B4-BE49-F238E27FC236}">
                  <a16:creationId xmlns:a16="http://schemas.microsoft.com/office/drawing/2014/main" id="{2F183435-9B5A-8E0D-957A-BB543F7F3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182469" y="1848019"/>
              <a:ext cx="410400" cy="410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5175D8-DDDC-404B-DE37-DA5E1403800A}"/>
              </a:ext>
            </a:extLst>
          </p:cNvPr>
          <p:cNvSpPr txBox="1"/>
          <p:nvPr/>
        </p:nvSpPr>
        <p:spPr>
          <a:xfrm>
            <a:off x="982548" y="2450362"/>
            <a:ext cx="5233687" cy="3134726"/>
          </a:xfrm>
          <a:prstGeom prst="rect">
            <a:avLst/>
          </a:prstGeom>
          <a:noFill/>
        </p:spPr>
        <p:txBody>
          <a:bodyPr wrap="square" lIns="288000" tIns="216000" rIns="0" bIns="0" rtlCol="0" anchor="t" anchorCtr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Highly interpretable</a:t>
            </a:r>
            <a:r>
              <a:rPr lang="en-US" sz="1700" dirty="0"/>
              <a:t>: </a:t>
            </a:r>
            <a:br>
              <a:rPr lang="en-US" sz="1700" dirty="0"/>
            </a:br>
            <a:r>
              <a:rPr lang="en-US" sz="1700" dirty="0"/>
              <a:t>Clear insights into feature impact.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Simple and fast: </a:t>
            </a:r>
            <a:br>
              <a:rPr lang="en-US" sz="1700" b="1" dirty="0"/>
            </a:br>
            <a:r>
              <a:rPr lang="en-US" sz="1700" dirty="0"/>
              <a:t>Easy to implement and explain.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Good baseline: </a:t>
            </a:r>
            <a:br>
              <a:rPr lang="en-US" sz="1700" b="1" dirty="0"/>
            </a:br>
            <a:r>
              <a:rPr lang="en-US" sz="1700" dirty="0"/>
              <a:t>Serves as a benchmark for complex models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70190-74D3-65CC-E017-A8F598F972E5}"/>
              </a:ext>
            </a:extLst>
          </p:cNvPr>
          <p:cNvSpPr/>
          <p:nvPr/>
        </p:nvSpPr>
        <p:spPr>
          <a:xfrm>
            <a:off x="1069189" y="2658915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585DD4-1F77-615B-BE56-C13FDE50F38C}"/>
              </a:ext>
            </a:extLst>
          </p:cNvPr>
          <p:cNvSpPr/>
          <p:nvPr/>
        </p:nvSpPr>
        <p:spPr>
          <a:xfrm>
            <a:off x="1061272" y="3556048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B94ED9-7F81-3F4F-112A-39D11F7AFA4D}"/>
              </a:ext>
            </a:extLst>
          </p:cNvPr>
          <p:cNvSpPr/>
          <p:nvPr/>
        </p:nvSpPr>
        <p:spPr>
          <a:xfrm>
            <a:off x="1061272" y="4383743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Graphic 32" descr="Magnifying glass with solid fill">
            <a:extLst>
              <a:ext uri="{FF2B5EF4-FFF2-40B4-BE49-F238E27FC236}">
                <a16:creationId xmlns:a16="http://schemas.microsoft.com/office/drawing/2014/main" id="{52556F0B-7329-70DC-DAC6-5A564BFF1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9" y="5210530"/>
            <a:ext cx="374557" cy="374557"/>
          </a:xfrm>
          <a:prstGeom prst="rect">
            <a:avLst/>
          </a:prstGeom>
        </p:spPr>
      </p:pic>
      <p:pic>
        <p:nvPicPr>
          <p:cNvPr id="52" name="Graphic 51" descr="Left Brain with solid fill">
            <a:extLst>
              <a:ext uri="{FF2B5EF4-FFF2-40B4-BE49-F238E27FC236}">
                <a16:creationId xmlns:a16="http://schemas.microsoft.com/office/drawing/2014/main" id="{F754363A-0CAC-2E39-16CF-D721837B9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96379" y="2692064"/>
            <a:ext cx="351978" cy="351978"/>
          </a:xfrm>
          <a:prstGeom prst="rect">
            <a:avLst/>
          </a:prstGeom>
        </p:spPr>
      </p:pic>
      <p:pic>
        <p:nvPicPr>
          <p:cNvPr id="53" name="Graphic 52" descr="Lightning bolt with solid fill">
            <a:extLst>
              <a:ext uri="{FF2B5EF4-FFF2-40B4-BE49-F238E27FC236}">
                <a16:creationId xmlns:a16="http://schemas.microsoft.com/office/drawing/2014/main" id="{33FF2589-177A-66EC-1FF1-9A7CAF0A0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96379" y="3611212"/>
            <a:ext cx="341504" cy="341504"/>
          </a:xfrm>
          <a:prstGeom prst="rect">
            <a:avLst/>
          </a:prstGeom>
        </p:spPr>
      </p:pic>
      <p:pic>
        <p:nvPicPr>
          <p:cNvPr id="54" name="Graphic 53" descr="Play with solid fill">
            <a:extLst>
              <a:ext uri="{FF2B5EF4-FFF2-40B4-BE49-F238E27FC236}">
                <a16:creationId xmlns:a16="http://schemas.microsoft.com/office/drawing/2014/main" id="{18A602F8-7860-109E-22D3-9A4647C306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H="1">
            <a:off x="1119171" y="4408878"/>
            <a:ext cx="366599" cy="366599"/>
          </a:xfrm>
          <a:prstGeom prst="rect">
            <a:avLst/>
          </a:prstGeom>
        </p:spPr>
      </p:pic>
      <p:pic>
        <p:nvPicPr>
          <p:cNvPr id="55" name="Graphic 54" descr="Upward trend with solid fill">
            <a:extLst>
              <a:ext uri="{FF2B5EF4-FFF2-40B4-BE49-F238E27FC236}">
                <a16:creationId xmlns:a16="http://schemas.microsoft.com/office/drawing/2014/main" id="{9472F35B-7E42-99B1-088F-A558CDB9E0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6254" y="256552"/>
            <a:ext cx="1085508" cy="10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8A08-CEB5-6970-F150-ACF96DC1E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A8E7-E6D1-EB63-34D2-AAF7A28A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GB" err="1">
                <a:solidFill>
                  <a:schemeClr val="bg1"/>
                </a:solidFill>
              </a:rPr>
              <a:t>Modeling</a:t>
            </a:r>
            <a:r>
              <a:rPr lang="en-GB">
                <a:solidFill>
                  <a:schemeClr val="bg1"/>
                </a:solidFill>
              </a:rPr>
              <a:t> technique: </a:t>
            </a:r>
            <a:r>
              <a:rPr lang="es-CL" err="1">
                <a:solidFill>
                  <a:srgbClr val="FF4F01"/>
                </a:solidFill>
              </a:rPr>
              <a:t>Random</a:t>
            </a:r>
            <a:r>
              <a:rPr lang="es-CL">
                <a:solidFill>
                  <a:srgbClr val="FF4F01"/>
                </a:solidFill>
              </a:rPr>
              <a:t> Forest</a:t>
            </a:r>
            <a:endParaRPr lang="en-GB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F83C1-F867-8C82-0791-55F951E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13</a:t>
            </a:fld>
            <a:endParaRPr lang="it-IT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C98494-1D4F-FF8A-A37F-AA5E1DE84648}"/>
              </a:ext>
            </a:extLst>
          </p:cNvPr>
          <p:cNvGrpSpPr/>
          <p:nvPr/>
        </p:nvGrpSpPr>
        <p:grpSpPr>
          <a:xfrm>
            <a:off x="762000" y="1749289"/>
            <a:ext cx="5760000" cy="4139445"/>
            <a:chOff x="838200" y="1711041"/>
            <a:chExt cx="5658678" cy="37480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5EE12CD4-F655-C0CE-720D-7626CAE5D532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193292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03EA6FC1-BAAA-C8F8-AB54-6F3EBDBF3C6E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PRO’ S</a:t>
              </a:r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0839213-25DA-BADF-747B-AE6E3EDF5F8E}"/>
              </a:ext>
            </a:extLst>
          </p:cNvPr>
          <p:cNvSpPr/>
          <p:nvPr/>
        </p:nvSpPr>
        <p:spPr>
          <a:xfrm>
            <a:off x="516845" y="1668721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F9491-2D15-55BF-5315-49081E2198A7}"/>
              </a:ext>
            </a:extLst>
          </p:cNvPr>
          <p:cNvSpPr txBox="1"/>
          <p:nvPr/>
        </p:nvSpPr>
        <p:spPr>
          <a:xfrm>
            <a:off x="762000" y="2497665"/>
            <a:ext cx="5148470" cy="3643292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1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01A5B9-C992-EBA3-3215-BA4A9A217B5D}"/>
              </a:ext>
            </a:extLst>
          </p:cNvPr>
          <p:cNvSpPr/>
          <p:nvPr/>
        </p:nvSpPr>
        <p:spPr>
          <a:xfrm>
            <a:off x="592684" y="173448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pic>
        <p:nvPicPr>
          <p:cNvPr id="4" name="Graphic 3" descr="Forest scene with solid fill">
            <a:extLst>
              <a:ext uri="{FF2B5EF4-FFF2-40B4-BE49-F238E27FC236}">
                <a16:creationId xmlns:a16="http://schemas.microsoft.com/office/drawing/2014/main" id="{79E86ED3-80BE-E952-2E97-9DFC8376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8071" y="358455"/>
            <a:ext cx="1279237" cy="1279237"/>
          </a:xfrm>
          <a:prstGeom prst="rect">
            <a:avLst/>
          </a:prstGeom>
        </p:spPr>
      </p:pic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86D1E014-A33D-0AB9-25E1-4DC15E5BF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45" y="1796438"/>
            <a:ext cx="411999" cy="41199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C60BD36-DB06-4803-7459-30C374CA7C6F}"/>
              </a:ext>
            </a:extLst>
          </p:cNvPr>
          <p:cNvGrpSpPr/>
          <p:nvPr/>
        </p:nvGrpSpPr>
        <p:grpSpPr>
          <a:xfrm>
            <a:off x="6748314" y="1668721"/>
            <a:ext cx="4727549" cy="4515239"/>
            <a:chOff x="6063503" y="1668721"/>
            <a:chExt cx="5504610" cy="45152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720F50-17A4-52F4-D45D-78D146F2DB50}"/>
                </a:ext>
              </a:extLst>
            </p:cNvPr>
            <p:cNvSpPr/>
            <p:nvPr/>
          </p:nvSpPr>
          <p:spPr>
            <a:xfrm>
              <a:off x="6102589" y="1749289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7E6D2A-9641-D691-8A02-E4C6BC600670}"/>
                </a:ext>
              </a:extLst>
            </p:cNvPr>
            <p:cNvGrpSpPr/>
            <p:nvPr/>
          </p:nvGrpSpPr>
          <p:grpSpPr>
            <a:xfrm>
              <a:off x="6310313" y="1749289"/>
              <a:ext cx="5257800" cy="4139446"/>
              <a:chOff x="838200" y="1711041"/>
              <a:chExt cx="5658678" cy="3748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 Same-side Corner of Rectangle 14">
                <a:extLst>
                  <a:ext uri="{FF2B5EF4-FFF2-40B4-BE49-F238E27FC236}">
                    <a16:creationId xmlns:a16="http://schemas.microsoft.com/office/drawing/2014/main" id="{5F1DE211-68C1-6366-1186-0CAFE98A8C5A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3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GB" u="sng"/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</p:txBody>
          </p:sp>
          <p:sp>
            <p:nvSpPr>
              <p:cNvPr id="7" name="Round Same-side Corner of Rectangle 26">
                <a:extLst>
                  <a:ext uri="{FF2B5EF4-FFF2-40B4-BE49-F238E27FC236}">
                    <a16:creationId xmlns:a16="http://schemas.microsoft.com/office/drawing/2014/main" id="{241A53F5-407D-6BEB-620A-406C29C6CBE7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CON’ S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5B89CB-443A-B0C9-2339-FE9E70BAD0C2}"/>
                </a:ext>
              </a:extLst>
            </p:cNvPr>
            <p:cNvSpPr/>
            <p:nvPr/>
          </p:nvSpPr>
          <p:spPr>
            <a:xfrm>
              <a:off x="6076950" y="1668721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EA68FE-201D-B1D2-14C2-8812B8A2912D}"/>
                </a:ext>
              </a:extLst>
            </p:cNvPr>
            <p:cNvSpPr/>
            <p:nvPr/>
          </p:nvSpPr>
          <p:spPr>
            <a:xfrm>
              <a:off x="6063503" y="1742752"/>
              <a:ext cx="683252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E70966-A13C-70CB-FC72-94FC6614A267}"/>
                </a:ext>
              </a:extLst>
            </p:cNvPr>
            <p:cNvSpPr txBox="1"/>
            <p:nvPr/>
          </p:nvSpPr>
          <p:spPr>
            <a:xfrm>
              <a:off x="6448426" y="2540668"/>
              <a:ext cx="4981574" cy="3643292"/>
            </a:xfrm>
            <a:prstGeom prst="rect">
              <a:avLst/>
            </a:prstGeom>
            <a:noFill/>
          </p:spPr>
          <p:txBody>
            <a:bodyPr wrap="square" lIns="180000" tIns="288000" rIns="0" bIns="0" rtlCol="0" anchor="t" anchorCtr="0">
              <a:noAutofit/>
            </a:bodyPr>
            <a:lstStyle/>
            <a:p>
              <a:pPr>
                <a:lnSpc>
                  <a:spcPct val="70000"/>
                </a:lnSpc>
              </a:pP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8854AA-DF29-E045-D304-3C1477F31563}"/>
                </a:ext>
              </a:extLst>
            </p:cNvPr>
            <p:cNvSpPr txBox="1"/>
            <p:nvPr/>
          </p:nvSpPr>
          <p:spPr>
            <a:xfrm>
              <a:off x="6271906" y="2359221"/>
              <a:ext cx="5296207" cy="3529513"/>
            </a:xfrm>
            <a:prstGeom prst="rect">
              <a:avLst/>
            </a:prstGeom>
            <a:noFill/>
          </p:spPr>
          <p:txBody>
            <a:bodyPr wrap="square" lIns="252000" tIns="180000" rIns="0" bIns="360000" rtlCol="0" anchor="t" anchorCtr="0">
              <a:noAutofit/>
            </a:bodyPr>
            <a:lstStyle/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b="1" dirty="0"/>
                <a:t>Less interpretable </a:t>
              </a:r>
              <a:r>
                <a:rPr lang="en-US" sz="1700" dirty="0"/>
                <a:t>than simple models</a:t>
              </a:r>
              <a:br>
                <a:rPr lang="en-US" sz="1700" dirty="0"/>
              </a:br>
              <a:endParaRPr lang="en-US" sz="1700" dirty="0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b="1" dirty="0"/>
                <a:t>Slower to train </a:t>
              </a:r>
              <a:r>
                <a:rPr lang="en-US" sz="1700" dirty="0"/>
                <a:t>and predict on large datasets</a:t>
              </a:r>
              <a:br>
                <a:rPr lang="en-US" sz="1700" dirty="0"/>
              </a:br>
              <a:endParaRPr lang="en-US" sz="1700" dirty="0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700" dirty="0"/>
                <a:t>Feature</a:t>
              </a:r>
              <a:r>
                <a:rPr lang="en-US" sz="1700" b="1" dirty="0"/>
                <a:t> importance </a:t>
              </a:r>
              <a:r>
                <a:rPr lang="en-US" sz="1700" dirty="0"/>
                <a:t>can be </a:t>
              </a:r>
              <a:r>
                <a:rPr lang="en-US" sz="1700" b="1" dirty="0"/>
                <a:t>misleading</a:t>
              </a:r>
              <a:br>
                <a:rPr lang="en-US" sz="1600" dirty="0"/>
              </a:br>
              <a:endParaRPr lang="en-US" sz="1600" dirty="0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pic>
          <p:nvPicPr>
            <p:cNvPr id="22" name="Graphic 21" descr="Thumbs up sign with solid fill">
              <a:extLst>
                <a:ext uri="{FF2B5EF4-FFF2-40B4-BE49-F238E27FC236}">
                  <a16:creationId xmlns:a16="http://schemas.microsoft.com/office/drawing/2014/main" id="{91C57C75-AF5C-D390-4AE9-014E12B7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182469" y="1848019"/>
              <a:ext cx="410400" cy="410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1FCD239-0A03-D516-7E83-96001248A7EF}"/>
              </a:ext>
            </a:extLst>
          </p:cNvPr>
          <p:cNvSpPr txBox="1"/>
          <p:nvPr/>
        </p:nvSpPr>
        <p:spPr>
          <a:xfrm>
            <a:off x="888104" y="2359221"/>
            <a:ext cx="5771549" cy="3631617"/>
          </a:xfrm>
          <a:prstGeom prst="rect">
            <a:avLst/>
          </a:prstGeom>
          <a:noFill/>
        </p:spPr>
        <p:txBody>
          <a:bodyPr wrap="square" lIns="288000" tIns="216000" rIns="0" bIns="0" rtlCol="0" anchor="t" anchorCtr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Handles non-linear relationships</a:t>
            </a:r>
            <a:r>
              <a:rPr lang="en-US" sz="1700" dirty="0"/>
              <a:t> between features </a:t>
            </a:r>
            <a:br>
              <a:rPr lang="en-US" sz="1700" dirty="0"/>
            </a:br>
            <a:r>
              <a:rPr lang="en-US" sz="1700" dirty="0">
                <a:solidFill>
                  <a:srgbClr val="FF4F01"/>
                </a:solidFill>
                <a:sym typeface="Wingdings" panose="05000000000000000000" pitchFamily="2" charset="2"/>
              </a:rPr>
              <a:t></a:t>
            </a:r>
            <a:r>
              <a:rPr lang="en-US" sz="1700" dirty="0"/>
              <a:t> essential for modeling complex customer behavior.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Works well with mixed data types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(categorical + numerical) without heavy preprocessing.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Robust to missing values and imbalanced classes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like few reactivated vs. many inactive customers.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 dirty="0"/>
              <a:t>Provides feature importance insights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700" dirty="0"/>
              <a:t> helps business understand what drives reactivation.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endParaRPr lang="en-US" dirty="0"/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System Font Regular"/>
              <a:buChar char="→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05D488-2BEA-92CE-32E0-13801D1C8B6C}"/>
              </a:ext>
            </a:extLst>
          </p:cNvPr>
          <p:cNvSpPr/>
          <p:nvPr/>
        </p:nvSpPr>
        <p:spPr>
          <a:xfrm>
            <a:off x="974745" y="2567775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Graphic 24" descr="Circles with arrows with solid fill">
            <a:extLst>
              <a:ext uri="{FF2B5EF4-FFF2-40B4-BE49-F238E27FC236}">
                <a16:creationId xmlns:a16="http://schemas.microsoft.com/office/drawing/2014/main" id="{846F410A-0255-0FB0-839A-FDAFA2995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213" y="2555051"/>
            <a:ext cx="432000" cy="432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E063428-9642-7899-2862-9F92A97285FF}"/>
              </a:ext>
            </a:extLst>
          </p:cNvPr>
          <p:cNvSpPr/>
          <p:nvPr/>
        </p:nvSpPr>
        <p:spPr>
          <a:xfrm>
            <a:off x="966828" y="3464908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25B213-2BF9-FA80-09DE-BCAC5CD10696}"/>
              </a:ext>
            </a:extLst>
          </p:cNvPr>
          <p:cNvSpPr/>
          <p:nvPr/>
        </p:nvSpPr>
        <p:spPr>
          <a:xfrm>
            <a:off x="966828" y="4292603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F783A5-C1A8-8A39-6902-0998AC34FD36}"/>
              </a:ext>
            </a:extLst>
          </p:cNvPr>
          <p:cNvSpPr/>
          <p:nvPr/>
        </p:nvSpPr>
        <p:spPr>
          <a:xfrm>
            <a:off x="972112" y="5096690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Graphic 30" descr="Puzzle pieces with solid fill">
            <a:extLst>
              <a:ext uri="{FF2B5EF4-FFF2-40B4-BE49-F238E27FC236}">
                <a16:creationId xmlns:a16="http://schemas.microsoft.com/office/drawing/2014/main" id="{EE8D2295-7D10-1F45-6416-51D48389C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224" y="3473844"/>
            <a:ext cx="403980" cy="403980"/>
          </a:xfrm>
          <a:prstGeom prst="rect">
            <a:avLst/>
          </a:prstGeom>
        </p:spPr>
      </p:pic>
      <p:pic>
        <p:nvPicPr>
          <p:cNvPr id="32" name="Graphic 31" descr="Bar chart with solid fill">
            <a:extLst>
              <a:ext uri="{FF2B5EF4-FFF2-40B4-BE49-F238E27FC236}">
                <a16:creationId xmlns:a16="http://schemas.microsoft.com/office/drawing/2014/main" id="{611C2851-6034-1F58-88E8-29752FF90D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389" y="4305248"/>
            <a:ext cx="383103" cy="383103"/>
          </a:xfrm>
          <a:prstGeom prst="rect">
            <a:avLst/>
          </a:prstGeom>
        </p:spPr>
      </p:pic>
      <p:pic>
        <p:nvPicPr>
          <p:cNvPr id="33" name="Graphic 32" descr="Magnifying glass with solid fill">
            <a:extLst>
              <a:ext uri="{FF2B5EF4-FFF2-40B4-BE49-F238E27FC236}">
                <a16:creationId xmlns:a16="http://schemas.microsoft.com/office/drawing/2014/main" id="{B6C42ABF-EFB5-8AD7-2467-A6B8086EAC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1935" y="5119390"/>
            <a:ext cx="374557" cy="3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4A6-258B-4A3C-ABD6-68D5421C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6173-9C65-45F1-A7D7-9BA4DF2D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GB" err="1">
                <a:solidFill>
                  <a:schemeClr val="bg1"/>
                </a:solidFill>
              </a:rPr>
              <a:t>Modeling</a:t>
            </a:r>
            <a:r>
              <a:rPr lang="en-GB">
                <a:solidFill>
                  <a:schemeClr val="bg1"/>
                </a:solidFill>
              </a:rPr>
              <a:t> technique: </a:t>
            </a:r>
            <a:r>
              <a:rPr lang="en-GB" err="1">
                <a:solidFill>
                  <a:srgbClr val="FF4F01"/>
                </a:solidFill>
              </a:rPr>
              <a:t>XGBoost</a:t>
            </a:r>
            <a:endParaRPr lang="en-GB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E767A-1C59-4F10-C8FE-42779651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14</a:t>
            </a:fld>
            <a:endParaRPr lang="it-IT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77C26B-B463-3FBB-31E7-591CEEE9A956}"/>
              </a:ext>
            </a:extLst>
          </p:cNvPr>
          <p:cNvGrpSpPr/>
          <p:nvPr/>
        </p:nvGrpSpPr>
        <p:grpSpPr>
          <a:xfrm>
            <a:off x="762000" y="1749289"/>
            <a:ext cx="5760000" cy="4139445"/>
            <a:chOff x="838200" y="1711041"/>
            <a:chExt cx="5658678" cy="37480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69BF2726-94B1-2233-1E0A-1FD505065373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193292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09088A12-6245-B048-746B-9D5FB6AE51F4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PRO’ S</a:t>
              </a:r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C1BAD8C-EF07-6D9D-1F9E-6E39517E31A2}"/>
              </a:ext>
            </a:extLst>
          </p:cNvPr>
          <p:cNvSpPr/>
          <p:nvPr/>
        </p:nvSpPr>
        <p:spPr>
          <a:xfrm>
            <a:off x="516845" y="1668721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05ACD-E7DC-CAE0-ED8E-98C642058AF3}"/>
              </a:ext>
            </a:extLst>
          </p:cNvPr>
          <p:cNvSpPr txBox="1"/>
          <p:nvPr/>
        </p:nvSpPr>
        <p:spPr>
          <a:xfrm>
            <a:off x="762000" y="2497665"/>
            <a:ext cx="5148470" cy="3643292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1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777112-89D5-37F7-0A62-8F6CE48C9267}"/>
              </a:ext>
            </a:extLst>
          </p:cNvPr>
          <p:cNvSpPr/>
          <p:nvPr/>
        </p:nvSpPr>
        <p:spPr>
          <a:xfrm>
            <a:off x="592684" y="173448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pic>
        <p:nvPicPr>
          <p:cNvPr id="14" name="Graphic 13" descr="Thumbs up sign with solid fill">
            <a:extLst>
              <a:ext uri="{FF2B5EF4-FFF2-40B4-BE49-F238E27FC236}">
                <a16:creationId xmlns:a16="http://schemas.microsoft.com/office/drawing/2014/main" id="{129A68DF-11D6-8EAF-DCFA-D97CEF885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45" y="1796438"/>
            <a:ext cx="411999" cy="41199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FD05B5D-8200-72DF-0385-1707A90DED4F}"/>
              </a:ext>
            </a:extLst>
          </p:cNvPr>
          <p:cNvGrpSpPr/>
          <p:nvPr/>
        </p:nvGrpSpPr>
        <p:grpSpPr>
          <a:xfrm>
            <a:off x="6748317" y="1668721"/>
            <a:ext cx="4727550" cy="4515239"/>
            <a:chOff x="6063503" y="1668721"/>
            <a:chExt cx="5504610" cy="45152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FBE5C0-8209-A430-4638-6A0725B117A1}"/>
                </a:ext>
              </a:extLst>
            </p:cNvPr>
            <p:cNvSpPr/>
            <p:nvPr/>
          </p:nvSpPr>
          <p:spPr>
            <a:xfrm>
              <a:off x="6102589" y="1749289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24CEA7-4133-D987-4C1E-51B4B09C2162}"/>
                </a:ext>
              </a:extLst>
            </p:cNvPr>
            <p:cNvGrpSpPr/>
            <p:nvPr/>
          </p:nvGrpSpPr>
          <p:grpSpPr>
            <a:xfrm>
              <a:off x="6310313" y="1749289"/>
              <a:ext cx="5257800" cy="4139446"/>
              <a:chOff x="838200" y="1711041"/>
              <a:chExt cx="5658678" cy="3748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 Same-side Corner of Rectangle 14">
                <a:extLst>
                  <a:ext uri="{FF2B5EF4-FFF2-40B4-BE49-F238E27FC236}">
                    <a16:creationId xmlns:a16="http://schemas.microsoft.com/office/drawing/2014/main" id="{AD1C6694-307A-312C-17AC-2CFB8A775A61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3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GB" u="sng"/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</p:txBody>
          </p:sp>
          <p:sp>
            <p:nvSpPr>
              <p:cNvPr id="7" name="Round Same-side Corner of Rectangle 26">
                <a:extLst>
                  <a:ext uri="{FF2B5EF4-FFF2-40B4-BE49-F238E27FC236}">
                    <a16:creationId xmlns:a16="http://schemas.microsoft.com/office/drawing/2014/main" id="{FDD00D1A-B67E-1A9D-29AB-5D5257B38473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CON’ S</a:t>
                </a: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91BD4B-F47F-1B3F-4981-0A13C5B6185C}"/>
                </a:ext>
              </a:extLst>
            </p:cNvPr>
            <p:cNvSpPr/>
            <p:nvPr/>
          </p:nvSpPr>
          <p:spPr>
            <a:xfrm>
              <a:off x="6076950" y="1668721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67F1F1-9BB2-5671-0CFB-80AE5CB8BF12}"/>
                </a:ext>
              </a:extLst>
            </p:cNvPr>
            <p:cNvSpPr/>
            <p:nvPr/>
          </p:nvSpPr>
          <p:spPr>
            <a:xfrm>
              <a:off x="6063503" y="1742752"/>
              <a:ext cx="683252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5638C-F6AB-13A4-DC6B-E1A3A49762E9}"/>
                </a:ext>
              </a:extLst>
            </p:cNvPr>
            <p:cNvSpPr txBox="1"/>
            <p:nvPr/>
          </p:nvSpPr>
          <p:spPr>
            <a:xfrm>
              <a:off x="6448426" y="2540668"/>
              <a:ext cx="4981574" cy="3643292"/>
            </a:xfrm>
            <a:prstGeom prst="rect">
              <a:avLst/>
            </a:prstGeom>
            <a:noFill/>
          </p:spPr>
          <p:txBody>
            <a:bodyPr wrap="square" lIns="180000" tIns="288000" rIns="0" bIns="0" rtlCol="0" anchor="t" anchorCtr="0">
              <a:noAutofit/>
            </a:bodyPr>
            <a:lstStyle/>
            <a:p>
              <a:pPr>
                <a:lnSpc>
                  <a:spcPct val="70000"/>
                </a:lnSpc>
              </a:pP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7180E-CE1E-D5FA-FCFE-BC69B43091CE}"/>
                </a:ext>
              </a:extLst>
            </p:cNvPr>
            <p:cNvSpPr txBox="1"/>
            <p:nvPr/>
          </p:nvSpPr>
          <p:spPr>
            <a:xfrm>
              <a:off x="6271906" y="2359221"/>
              <a:ext cx="5296202" cy="3529513"/>
            </a:xfrm>
            <a:prstGeom prst="rect">
              <a:avLst/>
            </a:prstGeom>
            <a:noFill/>
          </p:spPr>
          <p:txBody>
            <a:bodyPr wrap="square" lIns="288000" tIns="360000" rIns="216000" bIns="360000" rtlCol="0" anchor="t" anchorCtr="0">
              <a:noAutofit/>
            </a:bodyPr>
            <a:lstStyle/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600" b="1" dirty="0"/>
                <a:t>Sensitive to tuning: </a:t>
              </a:r>
              <a:r>
                <a:rPr lang="en-US" sz="1600" dirty="0"/>
                <a:t>Needs careful parameter adjustment.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600" b="1" dirty="0"/>
                <a:t>Longer training time: </a:t>
              </a:r>
              <a:r>
                <a:rPr lang="en-US" sz="1600" dirty="0"/>
                <a:t>Especially with large datasets.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sz="1600" b="1" dirty="0"/>
                <a:t>Harder to explain</a:t>
              </a:r>
              <a:r>
                <a:rPr lang="en-US" sz="1600" dirty="0"/>
                <a:t>: Less transparent than Logistic Regression.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pic>
          <p:nvPicPr>
            <p:cNvPr id="22" name="Graphic 21" descr="Thumbs up sign with solid fill">
              <a:extLst>
                <a:ext uri="{FF2B5EF4-FFF2-40B4-BE49-F238E27FC236}">
                  <a16:creationId xmlns:a16="http://schemas.microsoft.com/office/drawing/2014/main" id="{E9D24285-9047-4613-49ED-6814EACD1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182469" y="1848019"/>
              <a:ext cx="410400" cy="410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0266892-16EB-DBF8-F1AC-29F7001AA1BB}"/>
              </a:ext>
            </a:extLst>
          </p:cNvPr>
          <p:cNvSpPr txBox="1"/>
          <p:nvPr/>
        </p:nvSpPr>
        <p:spPr>
          <a:xfrm>
            <a:off x="1010333" y="2443481"/>
            <a:ext cx="5771549" cy="3631617"/>
          </a:xfrm>
          <a:prstGeom prst="rect">
            <a:avLst/>
          </a:prstGeom>
          <a:noFill/>
        </p:spPr>
        <p:txBody>
          <a:bodyPr wrap="square" lIns="288000" tIns="216000" rIns="0" bIns="0" rtlCol="0" anchor="t" anchorCtr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/>
              <a:t>High accuracy: </a:t>
            </a:r>
            <a:br>
              <a:rPr lang="en-US" sz="1700" b="1"/>
            </a:br>
            <a:r>
              <a:rPr lang="en-US" sz="1700"/>
              <a:t>Often the best-performing model in practice.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/>
              <a:t>Handles rare events well: </a:t>
            </a:r>
            <a:br>
              <a:rPr lang="en-US" sz="1700" b="1"/>
            </a:br>
            <a:r>
              <a:rPr lang="en-US" sz="1700"/>
              <a:t>Good for imbalanced problems like reactivation.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b="1"/>
              <a:t>Flexible and tunable: </a:t>
            </a:r>
            <a:br>
              <a:rPr lang="en-US" sz="1700" b="1"/>
            </a:br>
            <a:r>
              <a:rPr lang="en-US" sz="1700"/>
              <a:t>You can optimize for precision, recall, etc.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endParaRPr lang="en-US"/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System Font Regular"/>
              <a:buChar char="→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83BC83-68CF-0186-316F-EC2BDFCAC7E2}"/>
              </a:ext>
            </a:extLst>
          </p:cNvPr>
          <p:cNvSpPr/>
          <p:nvPr/>
        </p:nvSpPr>
        <p:spPr>
          <a:xfrm>
            <a:off x="1096974" y="2652035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4F90F5-B952-D758-ED89-96C1B7AB1EF9}"/>
              </a:ext>
            </a:extLst>
          </p:cNvPr>
          <p:cNvSpPr/>
          <p:nvPr/>
        </p:nvSpPr>
        <p:spPr>
          <a:xfrm>
            <a:off x="1089057" y="3549168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5F5992-3370-EB34-E290-BE9C799CA086}"/>
              </a:ext>
            </a:extLst>
          </p:cNvPr>
          <p:cNvSpPr/>
          <p:nvPr/>
        </p:nvSpPr>
        <p:spPr>
          <a:xfrm>
            <a:off x="1089057" y="4376863"/>
            <a:ext cx="432000" cy="43200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Graphic 32" descr="Magnifying glass with solid fill">
            <a:extLst>
              <a:ext uri="{FF2B5EF4-FFF2-40B4-BE49-F238E27FC236}">
                <a16:creationId xmlns:a16="http://schemas.microsoft.com/office/drawing/2014/main" id="{DE5B08A7-352F-AEFF-89BB-59FA32EF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830" y="5119390"/>
            <a:ext cx="374557" cy="374557"/>
          </a:xfrm>
          <a:prstGeom prst="rect">
            <a:avLst/>
          </a:prstGeom>
        </p:spPr>
      </p:pic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4D0C4905-83F7-A4A1-B89F-0405F3DEF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666" y="2692606"/>
            <a:ext cx="333295" cy="333295"/>
          </a:xfrm>
          <a:prstGeom prst="rect">
            <a:avLst/>
          </a:prstGeom>
        </p:spPr>
      </p:pic>
      <p:pic>
        <p:nvPicPr>
          <p:cNvPr id="34" name="Graphic 33" descr="Bar chart with solid fill">
            <a:extLst>
              <a:ext uri="{FF2B5EF4-FFF2-40B4-BE49-F238E27FC236}">
                <a16:creationId xmlns:a16="http://schemas.microsoft.com/office/drawing/2014/main" id="{9E650AD4-C07C-086C-E1AD-1C25C30F5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164" y="3573616"/>
            <a:ext cx="383103" cy="383103"/>
          </a:xfrm>
          <a:prstGeom prst="rect">
            <a:avLst/>
          </a:prstGeom>
        </p:spPr>
      </p:pic>
      <p:pic>
        <p:nvPicPr>
          <p:cNvPr id="37" name="Graphic 36" descr="Lightning bolt with solid fill">
            <a:extLst>
              <a:ext uri="{FF2B5EF4-FFF2-40B4-BE49-F238E27FC236}">
                <a16:creationId xmlns:a16="http://schemas.microsoft.com/office/drawing/2014/main" id="{68F6475B-2154-6599-8109-25EAED349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22983" y="119684"/>
            <a:ext cx="1452880" cy="1452880"/>
          </a:xfrm>
          <a:prstGeom prst="rect">
            <a:avLst/>
          </a:prstGeom>
        </p:spPr>
      </p:pic>
      <p:pic>
        <p:nvPicPr>
          <p:cNvPr id="39" name="Graphic 38" descr="Settings with solid fill">
            <a:extLst>
              <a:ext uri="{FF2B5EF4-FFF2-40B4-BE49-F238E27FC236}">
                <a16:creationId xmlns:a16="http://schemas.microsoft.com/office/drawing/2014/main" id="{5BCEF9D9-9B96-B9F7-D56D-2F79F75CA9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49666" y="4435975"/>
            <a:ext cx="310249" cy="3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B3456-4FA5-9488-A7F8-152F0421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F6D3-F4A9-7F13-2681-3138F4C4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For modeling the </a:t>
            </a:r>
            <a:r>
              <a:rPr lang="en-US">
                <a:solidFill>
                  <a:srgbClr val="FF4F01"/>
                </a:solidFill>
              </a:rPr>
              <a:t>reactivation, </a:t>
            </a:r>
            <a:r>
              <a:rPr lang="en-US">
                <a:solidFill>
                  <a:schemeClr val="bg1"/>
                </a:solidFill>
              </a:rPr>
              <a:t>we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aimed to </a:t>
            </a:r>
            <a:r>
              <a:rPr lang="en-US">
                <a:solidFill>
                  <a:srgbClr val="FF4F01"/>
                </a:solidFill>
              </a:rPr>
              <a:t>choose features </a:t>
            </a:r>
            <a:r>
              <a:rPr lang="en-US">
                <a:solidFill>
                  <a:schemeClr val="bg1"/>
                </a:solidFill>
              </a:rPr>
              <a:t>that:</a:t>
            </a:r>
            <a:endParaRPr lang="en-GB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62364-EC38-78BC-0F04-8F7C882E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15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131C5-E900-7924-CAD7-8E3C941E67F7}"/>
              </a:ext>
            </a:extLst>
          </p:cNvPr>
          <p:cNvGrpSpPr/>
          <p:nvPr/>
        </p:nvGrpSpPr>
        <p:grpSpPr>
          <a:xfrm>
            <a:off x="482260" y="1712182"/>
            <a:ext cx="11051268" cy="4515239"/>
            <a:chOff x="516845" y="1376113"/>
            <a:chExt cx="11051268" cy="45152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BB661F9-720A-EFB3-42E0-90EA142F4609}"/>
                </a:ext>
              </a:extLst>
            </p:cNvPr>
            <p:cNvGrpSpPr/>
            <p:nvPr/>
          </p:nvGrpSpPr>
          <p:grpSpPr>
            <a:xfrm>
              <a:off x="762000" y="1456681"/>
              <a:ext cx="5257800" cy="4139445"/>
              <a:chOff x="838200" y="1711041"/>
              <a:chExt cx="5658678" cy="37480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ound Same-side Corner of Rectangle 14">
                <a:extLst>
                  <a:ext uri="{FF2B5EF4-FFF2-40B4-BE49-F238E27FC236}">
                    <a16:creationId xmlns:a16="http://schemas.microsoft.com/office/drawing/2014/main" id="{29F0CD33-C8C0-A6EE-B4BA-AED8D40393BF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2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 Same-side Corner of Rectangle 26">
                <a:extLst>
                  <a:ext uri="{FF2B5EF4-FFF2-40B4-BE49-F238E27FC236}">
                    <a16:creationId xmlns:a16="http://schemas.microsoft.com/office/drawing/2014/main" id="{A2C014E0-5993-3F4E-614D-93A16F201A71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4"/>
                <a:r>
                  <a:rPr lang="en-US">
                    <a:solidFill>
                      <a:schemeClr val="bg1"/>
                    </a:solidFill>
                  </a:rPr>
                  <a:t>QUALITIES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186D76-6D38-3AFD-3C64-248AB96B7F82}"/>
                </a:ext>
              </a:extLst>
            </p:cNvPr>
            <p:cNvSpPr/>
            <p:nvPr/>
          </p:nvSpPr>
          <p:spPr>
            <a:xfrm>
              <a:off x="6102589" y="1456681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9351E55-4FE9-0028-A9EA-90E42FA54325}"/>
                </a:ext>
              </a:extLst>
            </p:cNvPr>
            <p:cNvGrpSpPr/>
            <p:nvPr/>
          </p:nvGrpSpPr>
          <p:grpSpPr>
            <a:xfrm>
              <a:off x="6310313" y="1456681"/>
              <a:ext cx="5257800" cy="4139446"/>
              <a:chOff x="838200" y="1711041"/>
              <a:chExt cx="5658678" cy="3748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 Same-side Corner of Rectangle 14">
                <a:extLst>
                  <a:ext uri="{FF2B5EF4-FFF2-40B4-BE49-F238E27FC236}">
                    <a16:creationId xmlns:a16="http://schemas.microsoft.com/office/drawing/2014/main" id="{3A69FF65-98D2-6F5D-1BB5-500238DD6F59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3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GB" u="sng"/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</p:txBody>
          </p:sp>
          <p:sp>
            <p:nvSpPr>
              <p:cNvPr id="7" name="Round Same-side Corner of Rectangle 26">
                <a:extLst>
                  <a:ext uri="{FF2B5EF4-FFF2-40B4-BE49-F238E27FC236}">
                    <a16:creationId xmlns:a16="http://schemas.microsoft.com/office/drawing/2014/main" id="{A3A3D604-D3F8-F1C6-30B6-4314F152548B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TO PREDICT THE “TARGET”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F4F060-88C1-C40B-6C14-B52E1FB6F27A}"/>
                </a:ext>
              </a:extLst>
            </p:cNvPr>
            <p:cNvSpPr/>
            <p:nvPr/>
          </p:nvSpPr>
          <p:spPr>
            <a:xfrm>
              <a:off x="516845" y="1376113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A5F230-76BA-3DFE-01E1-A2F9E2642EE2}"/>
                </a:ext>
              </a:extLst>
            </p:cNvPr>
            <p:cNvSpPr txBox="1"/>
            <p:nvPr/>
          </p:nvSpPr>
          <p:spPr>
            <a:xfrm>
              <a:off x="762000" y="2205057"/>
              <a:ext cx="5148470" cy="3643292"/>
            </a:xfrm>
            <a:prstGeom prst="rect">
              <a:avLst/>
            </a:prstGeom>
            <a:noFill/>
          </p:spPr>
          <p:txBody>
            <a:bodyPr wrap="square" lIns="180000" tIns="0" rIns="0" bIns="0" rtlCol="0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CL" altLang="es-CL" sz="1400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DE200D-DB5E-D456-9536-FCA9E0B5B69D}"/>
                </a:ext>
              </a:extLst>
            </p:cNvPr>
            <p:cNvSpPr/>
            <p:nvPr/>
          </p:nvSpPr>
          <p:spPr>
            <a:xfrm>
              <a:off x="6076950" y="1376113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F0D400-28E6-FFBB-8D18-B994C828D71E}"/>
                </a:ext>
              </a:extLst>
            </p:cNvPr>
            <p:cNvSpPr/>
            <p:nvPr/>
          </p:nvSpPr>
          <p:spPr>
            <a:xfrm>
              <a:off x="592684" y="1441874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9A2ACE-B9BE-22FF-2793-58BC2635CC60}"/>
                </a:ext>
              </a:extLst>
            </p:cNvPr>
            <p:cNvSpPr/>
            <p:nvPr/>
          </p:nvSpPr>
          <p:spPr>
            <a:xfrm>
              <a:off x="6157846" y="1450144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BE52A7-7F05-1C0A-2B65-2C7C9E6574FB}"/>
                </a:ext>
              </a:extLst>
            </p:cNvPr>
            <p:cNvSpPr txBox="1"/>
            <p:nvPr/>
          </p:nvSpPr>
          <p:spPr>
            <a:xfrm>
              <a:off x="6448426" y="2248060"/>
              <a:ext cx="4981574" cy="3643292"/>
            </a:xfrm>
            <a:prstGeom prst="rect">
              <a:avLst/>
            </a:prstGeom>
            <a:noFill/>
          </p:spPr>
          <p:txBody>
            <a:bodyPr wrap="square" lIns="180000" tIns="288000" rIns="0" bIns="0" rtlCol="0" anchor="t" anchorCtr="0">
              <a:noAutofit/>
            </a:bodyPr>
            <a:lstStyle/>
            <a:p>
              <a:pPr>
                <a:lnSpc>
                  <a:spcPct val="70000"/>
                </a:lnSpc>
              </a:pP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8A048F-867D-52D0-B3E5-38733B5C0551}"/>
                </a:ext>
              </a:extLst>
            </p:cNvPr>
            <p:cNvSpPr txBox="1"/>
            <p:nvPr/>
          </p:nvSpPr>
          <p:spPr>
            <a:xfrm>
              <a:off x="6310313" y="2066615"/>
              <a:ext cx="5257799" cy="3529513"/>
            </a:xfrm>
            <a:prstGeom prst="rect">
              <a:avLst/>
            </a:prstGeom>
            <a:noFill/>
          </p:spPr>
          <p:txBody>
            <a:bodyPr wrap="square" lIns="360000" tIns="360000" rIns="360000" bIns="360000" rtlCol="0" anchor="t" anchorCtr="0">
              <a:noAutofit/>
            </a:bodyPr>
            <a:lstStyle/>
            <a:p>
              <a:pPr>
                <a:spcAft>
                  <a:spcPts val="1200"/>
                </a:spcAft>
                <a:buClr>
                  <a:srgbClr val="FF4F01"/>
                </a:buClr>
              </a:pPr>
              <a:r>
                <a:rPr lang="en-US" dirty="0"/>
                <a:t>Whether the client reactivated or not </a:t>
              </a:r>
            </a:p>
            <a:p>
              <a:pPr>
                <a:spcAft>
                  <a:spcPts val="1200"/>
                </a:spcAft>
                <a:buClr>
                  <a:srgbClr val="FF4F01"/>
                </a:buClr>
              </a:pPr>
              <a:r>
                <a:rPr lang="en-US" dirty="0">
                  <a:solidFill>
                    <a:srgbClr val="FF4F01"/>
                  </a:solidFill>
                  <a:sym typeface="Wingdings" panose="05000000000000000000" pitchFamily="2" charset="2"/>
                </a:rPr>
                <a:t></a:t>
              </a:r>
              <a:r>
                <a:rPr lang="en-US" dirty="0">
                  <a:sym typeface="Wingdings" panose="05000000000000000000" pitchFamily="2" charset="2"/>
                </a:rPr>
                <a:t> </a:t>
              </a:r>
              <a:r>
                <a:rPr lang="en-US" dirty="0"/>
                <a:t>binary classification</a:t>
              </a:r>
              <a:br>
                <a:rPr lang="en-US" dirty="0"/>
              </a:br>
              <a:endParaRPr lang="en-US" dirty="0"/>
            </a:p>
            <a:p>
              <a:pPr>
                <a:spcAft>
                  <a:spcPts val="1200"/>
                </a:spcAft>
                <a:buClr>
                  <a:srgbClr val="FF4F01"/>
                </a:buClr>
              </a:pPr>
              <a:r>
                <a:rPr lang="en-US" dirty="0"/>
                <a:t>The goal was to model the propensity to return  capturing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profile info 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behavioral patterns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CE4A94-B9AA-D92A-5D2D-CBFD2D21FBDD}"/>
                </a:ext>
              </a:extLst>
            </p:cNvPr>
            <p:cNvSpPr txBox="1"/>
            <p:nvPr/>
          </p:nvSpPr>
          <p:spPr>
            <a:xfrm>
              <a:off x="762001" y="2109682"/>
              <a:ext cx="5257799" cy="3486446"/>
            </a:xfrm>
            <a:prstGeom prst="rect">
              <a:avLst/>
            </a:prstGeom>
            <a:noFill/>
          </p:spPr>
          <p:txBody>
            <a:bodyPr wrap="square" lIns="252000" tIns="216000" rIns="0" bIns="360000" rtlCol="0" anchor="t" anchorCtr="0">
              <a:noAutofit/>
            </a:bodyPr>
            <a:lstStyle/>
            <a:p>
              <a:pPr>
                <a:spcAft>
                  <a:spcPts val="1200"/>
                </a:spcAft>
                <a:buClr>
                  <a:srgbClr val="FF4F01"/>
                </a:buClr>
              </a:pPr>
              <a:endParaRPr lang="en-US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8F131CC2-2873-1699-CDBA-370C5F6C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808" y="1813955"/>
            <a:ext cx="501170" cy="5011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40C1DD-C519-A69A-0A1C-866432AF9201}"/>
              </a:ext>
            </a:extLst>
          </p:cNvPr>
          <p:cNvSpPr txBox="1"/>
          <p:nvPr/>
        </p:nvSpPr>
        <p:spPr>
          <a:xfrm>
            <a:off x="727414" y="2379990"/>
            <a:ext cx="5314950" cy="3547493"/>
          </a:xfrm>
          <a:prstGeom prst="rect">
            <a:avLst/>
          </a:prstGeom>
          <a:noFill/>
        </p:spPr>
        <p:txBody>
          <a:bodyPr wrap="square" lIns="900000" tIns="216000" rIns="0" bIns="0" rtlCol="0" anchor="t" anchorCtr="0">
            <a:no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r>
              <a:rPr lang="en-US" dirty="0"/>
              <a:t>Capture</a:t>
            </a:r>
            <a:r>
              <a:rPr lang="en-US" b="1" dirty="0"/>
              <a:t> meaningful </a:t>
            </a:r>
            <a:r>
              <a:rPr lang="en-US" dirty="0"/>
              <a:t>behavioral</a:t>
            </a:r>
            <a:r>
              <a:rPr lang="en-US" b="1" dirty="0"/>
              <a:t> patterns </a:t>
            </a:r>
            <a:br>
              <a:rPr lang="en-US" b="1" dirty="0"/>
            </a:br>
            <a:r>
              <a:rPr lang="en-US" dirty="0"/>
              <a:t>(how clients used to buy)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r>
              <a:rPr lang="en-US" dirty="0"/>
              <a:t>Reflect</a:t>
            </a:r>
            <a:r>
              <a:rPr lang="en-US" b="1" dirty="0"/>
              <a:t> business potential </a:t>
            </a:r>
            <a:br>
              <a:rPr lang="en-US" dirty="0"/>
            </a:br>
            <a:r>
              <a:rPr lang="en-US" dirty="0"/>
              <a:t>(e.g., economic value of the client)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r>
              <a:rPr lang="en-US" dirty="0"/>
              <a:t>Available </a:t>
            </a:r>
            <a:r>
              <a:rPr lang="en-US" b="1" dirty="0"/>
              <a:t>before reactivation </a:t>
            </a:r>
            <a:br>
              <a:rPr lang="en-US" b="1" dirty="0"/>
            </a:br>
            <a:r>
              <a:rPr lang="en-US" dirty="0"/>
              <a:t>(predictive, not reactive)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consistently</a:t>
            </a:r>
            <a:r>
              <a:rPr lang="en-US" b="1" dirty="0"/>
              <a:t> available for most clients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+mj-lt"/>
              <a:buAutoNum type="arabicPeriod"/>
              <a:tabLst/>
              <a:defRPr/>
            </a:pPr>
            <a:endParaRPr lang="en-US" dirty="0"/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tabLst/>
              <a:defRPr/>
            </a:pPr>
            <a:endParaRPr lang="en-US" dirty="0"/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System Font Regular"/>
              <a:buChar char="→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C916A6-62F4-9D06-2C46-9E196E7A4D6B}"/>
              </a:ext>
            </a:extLst>
          </p:cNvPr>
          <p:cNvSpPr/>
          <p:nvPr/>
        </p:nvSpPr>
        <p:spPr>
          <a:xfrm>
            <a:off x="895648" y="2621053"/>
            <a:ext cx="498799" cy="498799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F8184E-8626-1601-7FCA-894D32F918C9}"/>
              </a:ext>
            </a:extLst>
          </p:cNvPr>
          <p:cNvSpPr/>
          <p:nvPr/>
        </p:nvSpPr>
        <p:spPr>
          <a:xfrm>
            <a:off x="895649" y="3468968"/>
            <a:ext cx="498799" cy="498799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50DBF-2480-1CF5-65E5-B4ECD82E8435}"/>
              </a:ext>
            </a:extLst>
          </p:cNvPr>
          <p:cNvSpPr/>
          <p:nvPr/>
        </p:nvSpPr>
        <p:spPr>
          <a:xfrm>
            <a:off x="886413" y="4363309"/>
            <a:ext cx="498799" cy="498799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83A974-3504-4355-889C-437EC50BD888}"/>
              </a:ext>
            </a:extLst>
          </p:cNvPr>
          <p:cNvSpPr/>
          <p:nvPr/>
        </p:nvSpPr>
        <p:spPr>
          <a:xfrm>
            <a:off x="895647" y="5186672"/>
            <a:ext cx="489565" cy="537743"/>
          </a:xfrm>
          <a:prstGeom prst="ellipse">
            <a:avLst/>
          </a:prstGeom>
          <a:solidFill>
            <a:srgbClr val="FF4F01"/>
          </a:solidFill>
          <a:ln>
            <a:solidFill>
              <a:srgbClr val="FF4F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4F0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Graphic 25" descr="Puzzle pieces with solid fill">
            <a:extLst>
              <a:ext uri="{FF2B5EF4-FFF2-40B4-BE49-F238E27FC236}">
                <a16:creationId xmlns:a16="http://schemas.microsoft.com/office/drawing/2014/main" id="{C0DBA902-4E4F-A0FE-ECA2-B78F06C6D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391" y="2678533"/>
            <a:ext cx="383309" cy="383309"/>
          </a:xfrm>
          <a:prstGeom prst="rect">
            <a:avLst/>
          </a:prstGeom>
        </p:spPr>
      </p:pic>
      <p:pic>
        <p:nvPicPr>
          <p:cNvPr id="29" name="Graphic 28" descr="Bar chart with solid fill">
            <a:extLst>
              <a:ext uri="{FF2B5EF4-FFF2-40B4-BE49-F238E27FC236}">
                <a16:creationId xmlns:a16="http://schemas.microsoft.com/office/drawing/2014/main" id="{0E12BFD2-1A2F-D3AB-C0D6-C1D2C0CCF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278" y="3529363"/>
            <a:ext cx="369778" cy="369778"/>
          </a:xfrm>
          <a:prstGeom prst="rect">
            <a:avLst/>
          </a:prstGeom>
        </p:spPr>
      </p:pic>
      <p:pic>
        <p:nvPicPr>
          <p:cNvPr id="30" name="Graphic 29" descr="Circles with arrows with solid fill">
            <a:extLst>
              <a:ext uri="{FF2B5EF4-FFF2-40B4-BE49-F238E27FC236}">
                <a16:creationId xmlns:a16="http://schemas.microsoft.com/office/drawing/2014/main" id="{CA9C57EA-690A-BAF1-87B7-3FE4800E0D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857" y="4408355"/>
            <a:ext cx="420307" cy="420307"/>
          </a:xfrm>
          <a:prstGeom prst="rect">
            <a:avLst/>
          </a:prstGeom>
        </p:spPr>
      </p:pic>
      <p:pic>
        <p:nvPicPr>
          <p:cNvPr id="31" name="Graphic 30" descr="Target Audience outline">
            <a:extLst>
              <a:ext uri="{FF2B5EF4-FFF2-40B4-BE49-F238E27FC236}">
                <a16:creationId xmlns:a16="http://schemas.microsoft.com/office/drawing/2014/main" id="{DE362BAA-BB39-08BA-544A-7110664EC2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960" y="5257650"/>
            <a:ext cx="442169" cy="442169"/>
          </a:xfrm>
          <a:prstGeom prst="rect">
            <a:avLst/>
          </a:prstGeom>
        </p:spPr>
      </p:pic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C7B430B3-3838-0C7C-A7EA-B7ADA9A3BC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04627" y="107402"/>
            <a:ext cx="1510229" cy="1510229"/>
          </a:xfrm>
          <a:prstGeom prst="rect">
            <a:avLst/>
          </a:prstGeom>
        </p:spPr>
      </p:pic>
      <p:pic>
        <p:nvPicPr>
          <p:cNvPr id="33" name="Graphic 32" descr="Gears with solid fill">
            <a:extLst>
              <a:ext uri="{FF2B5EF4-FFF2-40B4-BE49-F238E27FC236}">
                <a16:creationId xmlns:a16="http://schemas.microsoft.com/office/drawing/2014/main" id="{C6C2E3DF-6DA5-CB3B-5AB7-F679BD5107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1482" y="1863840"/>
            <a:ext cx="464602" cy="4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D76D-D78C-1B3B-375B-EDF23CD1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1EF2-87FC-4D0D-A3E9-7250A33D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 capture </a:t>
            </a:r>
            <a:r>
              <a:rPr lang="en-US">
                <a:solidFill>
                  <a:srgbClr val="FF4F01"/>
                </a:solidFill>
              </a:rPr>
              <a:t>profile info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>
                <a:solidFill>
                  <a:srgbClr val="FF4F01"/>
                </a:solidFill>
              </a:rPr>
              <a:t>patterns</a:t>
            </a:r>
            <a:r>
              <a:rPr lang="en-US">
                <a:solidFill>
                  <a:schemeClr val="bg1"/>
                </a:solidFill>
              </a:rPr>
              <a:t> to model the </a:t>
            </a:r>
            <a:r>
              <a:rPr lang="en-US">
                <a:solidFill>
                  <a:srgbClr val="FF4F01"/>
                </a:solidFill>
              </a:rPr>
              <a:t>propensity to return </a:t>
            </a:r>
            <a:endParaRPr lang="en-GB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AA583-C8D2-FA9C-7FCF-2DAD3B93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16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8A1A56-2B4A-B534-1DE5-D367FF51A8BF}"/>
              </a:ext>
            </a:extLst>
          </p:cNvPr>
          <p:cNvGrpSpPr/>
          <p:nvPr/>
        </p:nvGrpSpPr>
        <p:grpSpPr>
          <a:xfrm>
            <a:off x="482260" y="1712182"/>
            <a:ext cx="11051268" cy="4541297"/>
            <a:chOff x="516845" y="1376113"/>
            <a:chExt cx="11051268" cy="454129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04A8283-E709-3992-994D-39058C23405E}"/>
                </a:ext>
              </a:extLst>
            </p:cNvPr>
            <p:cNvGrpSpPr/>
            <p:nvPr/>
          </p:nvGrpSpPr>
          <p:grpSpPr>
            <a:xfrm>
              <a:off x="762000" y="1456681"/>
              <a:ext cx="5257800" cy="4139445"/>
              <a:chOff x="838200" y="1711041"/>
              <a:chExt cx="5658678" cy="37480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ound Same-side Corner of Rectangle 14">
                <a:extLst>
                  <a:ext uri="{FF2B5EF4-FFF2-40B4-BE49-F238E27FC236}">
                    <a16:creationId xmlns:a16="http://schemas.microsoft.com/office/drawing/2014/main" id="{E3E7C12A-5738-2364-D6E4-B8B56B97BA49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2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 Same-side Corner of Rectangle 26">
                <a:extLst>
                  <a:ext uri="{FF2B5EF4-FFF2-40B4-BE49-F238E27FC236}">
                    <a16:creationId xmlns:a16="http://schemas.microsoft.com/office/drawing/2014/main" id="{F86B19E3-867B-1E0C-DABA-AFE001199DB0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en-US">
                    <a:solidFill>
                      <a:schemeClr val="bg1"/>
                    </a:solidFill>
                  </a:rPr>
                  <a:t>FEATURES USED  TO TRAIN MODELS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760F38-8A3E-B2BD-855B-9E6EB27D2BAA}"/>
                </a:ext>
              </a:extLst>
            </p:cNvPr>
            <p:cNvSpPr/>
            <p:nvPr/>
          </p:nvSpPr>
          <p:spPr>
            <a:xfrm>
              <a:off x="6102589" y="1456681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8D4991-6C5C-3A43-F86E-5CADF38B53C2}"/>
                </a:ext>
              </a:extLst>
            </p:cNvPr>
            <p:cNvGrpSpPr/>
            <p:nvPr/>
          </p:nvGrpSpPr>
          <p:grpSpPr>
            <a:xfrm>
              <a:off x="6310313" y="1456681"/>
              <a:ext cx="5257800" cy="4139446"/>
              <a:chOff x="838200" y="1711041"/>
              <a:chExt cx="5658678" cy="37480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 Same-side Corner of Rectangle 14">
                <a:extLst>
                  <a:ext uri="{FF2B5EF4-FFF2-40B4-BE49-F238E27FC236}">
                    <a16:creationId xmlns:a16="http://schemas.microsoft.com/office/drawing/2014/main" id="{958B1C89-B81A-C431-FE24-32BC15A49496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193293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GB" u="sng"/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  <a:p>
                <a:pPr algn="ctr"/>
                <a:endParaRPr lang="en-GB" u="sng">
                  <a:ea typeface="Calibri"/>
                  <a:cs typeface="Calibri"/>
                </a:endParaRPr>
              </a:p>
            </p:txBody>
          </p:sp>
          <p:sp>
            <p:nvSpPr>
              <p:cNvPr id="7" name="Round Same-side Corner of Rectangle 26">
                <a:extLst>
                  <a:ext uri="{FF2B5EF4-FFF2-40B4-BE49-F238E27FC236}">
                    <a16:creationId xmlns:a16="http://schemas.microsoft.com/office/drawing/2014/main" id="{4C34EFDB-E29A-3125-BEAD-E8CF230991B8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INSIGHTS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D17C9E-0F17-BD6E-7592-8810DC397377}"/>
                </a:ext>
              </a:extLst>
            </p:cNvPr>
            <p:cNvSpPr/>
            <p:nvPr/>
          </p:nvSpPr>
          <p:spPr>
            <a:xfrm>
              <a:off x="516845" y="1376113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91F996-2CE1-E9D5-D657-1760F60CBF91}"/>
                </a:ext>
              </a:extLst>
            </p:cNvPr>
            <p:cNvSpPr txBox="1"/>
            <p:nvPr/>
          </p:nvSpPr>
          <p:spPr>
            <a:xfrm>
              <a:off x="762000" y="2205057"/>
              <a:ext cx="5148470" cy="3643292"/>
            </a:xfrm>
            <a:prstGeom prst="rect">
              <a:avLst/>
            </a:prstGeom>
            <a:noFill/>
          </p:spPr>
          <p:txBody>
            <a:bodyPr wrap="square" lIns="180000" tIns="0" rIns="0" bIns="0" rtlCol="0" anchor="t" anchorCtr="0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CL" altLang="es-CL" sz="140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CL" altLang="es-CL" sz="1400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29B08B-A9FC-7373-1E92-85AA2F45FF59}"/>
                </a:ext>
              </a:extLst>
            </p:cNvPr>
            <p:cNvSpPr/>
            <p:nvPr/>
          </p:nvSpPr>
          <p:spPr>
            <a:xfrm>
              <a:off x="6076950" y="1376113"/>
              <a:ext cx="748376" cy="74837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E2F246-4498-26F4-7DDD-A4A93FE053A9}"/>
                </a:ext>
              </a:extLst>
            </p:cNvPr>
            <p:cNvSpPr/>
            <p:nvPr/>
          </p:nvSpPr>
          <p:spPr>
            <a:xfrm>
              <a:off x="592684" y="1441874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2B82BC-26EB-C2E0-D4E7-95EA35603BE9}"/>
                </a:ext>
              </a:extLst>
            </p:cNvPr>
            <p:cNvSpPr/>
            <p:nvPr/>
          </p:nvSpPr>
          <p:spPr>
            <a:xfrm>
              <a:off x="6157846" y="1450144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8A6EDD-41F1-61F8-AFBE-25797A90763B}"/>
                </a:ext>
              </a:extLst>
            </p:cNvPr>
            <p:cNvSpPr txBox="1"/>
            <p:nvPr/>
          </p:nvSpPr>
          <p:spPr>
            <a:xfrm>
              <a:off x="6448426" y="2248060"/>
              <a:ext cx="4981574" cy="3643292"/>
            </a:xfrm>
            <a:prstGeom prst="rect">
              <a:avLst/>
            </a:prstGeom>
            <a:noFill/>
          </p:spPr>
          <p:txBody>
            <a:bodyPr wrap="square" lIns="180000" tIns="288000" rIns="0" bIns="0" rtlCol="0" anchor="t" anchorCtr="0">
              <a:noAutofit/>
            </a:bodyPr>
            <a:lstStyle/>
            <a:p>
              <a:pPr>
                <a:lnSpc>
                  <a:spcPct val="70000"/>
                </a:lnSpc>
              </a:pP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4AC48F-BC92-ED42-0297-E41ED47D98FF}"/>
                </a:ext>
              </a:extLst>
            </p:cNvPr>
            <p:cNvSpPr txBox="1"/>
            <p:nvPr/>
          </p:nvSpPr>
          <p:spPr>
            <a:xfrm>
              <a:off x="6310313" y="2066615"/>
              <a:ext cx="5257799" cy="3529513"/>
            </a:xfrm>
            <a:prstGeom prst="rect">
              <a:avLst/>
            </a:prstGeom>
            <a:noFill/>
          </p:spPr>
          <p:txBody>
            <a:bodyPr wrap="square" lIns="252000" tIns="288000" rIns="216000" bIns="360000" rtlCol="0" anchor="t" anchorCtr="0">
              <a:noAutofit/>
            </a:bodyPr>
            <a:lstStyle/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Customers with higher number of purchases </a:t>
              </a:r>
              <a:br>
                <a:rPr lang="en-US" dirty="0"/>
              </a:br>
              <a:r>
                <a:rPr lang="en-US" dirty="0">
                  <a:solidFill>
                    <a:srgbClr val="FF4F0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/>
                <a:t>strongest likelihood of reactivation.</a:t>
              </a:r>
            </a:p>
            <a:p>
              <a:pPr>
                <a:spcAft>
                  <a:spcPts val="1200"/>
                </a:spcAft>
                <a:buClr>
                  <a:srgbClr val="FF4F01"/>
                </a:buClr>
              </a:pPr>
              <a:endParaRPr lang="en-US" sz="900" dirty="0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Risk categories help us group customers by behavior</a:t>
              </a:r>
            </a:p>
            <a:p>
              <a:pPr>
                <a:spcAft>
                  <a:spcPts val="1200"/>
                </a:spcAft>
                <a:buClr>
                  <a:srgbClr val="FF4F01"/>
                </a:buClr>
              </a:pPr>
              <a:endParaRPr lang="en-US" sz="900" dirty="0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Sales channel and customer value </a:t>
              </a:r>
              <a:br>
                <a:rPr lang="en-US" dirty="0"/>
              </a:br>
              <a:r>
                <a:rPr lang="en-US" dirty="0">
                  <a:solidFill>
                    <a:srgbClr val="FF4F01"/>
                  </a:solidFill>
                  <a:sym typeface="Wingdings" panose="05000000000000000000" pitchFamily="2" charset="2"/>
                </a:rPr>
                <a:t> </a:t>
              </a:r>
              <a:r>
                <a:rPr lang="en-US" dirty="0"/>
                <a:t>decide who to prioritize</a:t>
              </a:r>
            </a:p>
          </p:txBody>
        </p:sp>
        <p:pic>
          <p:nvPicPr>
            <p:cNvPr id="21" name="Graphic 20" descr="Cursor with solid fill">
              <a:extLst>
                <a:ext uri="{FF2B5EF4-FFF2-40B4-BE49-F238E27FC236}">
                  <a16:creationId xmlns:a16="http://schemas.microsoft.com/office/drawing/2014/main" id="{6309A0C9-0FF6-776D-15D6-FAE32F30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4" y="1450001"/>
              <a:ext cx="566537" cy="5665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4CF91-B813-7675-5040-B14D91230C77}"/>
                </a:ext>
              </a:extLst>
            </p:cNvPr>
            <p:cNvSpPr txBox="1"/>
            <p:nvPr/>
          </p:nvSpPr>
          <p:spPr>
            <a:xfrm>
              <a:off x="762001" y="2109681"/>
              <a:ext cx="5257799" cy="3807729"/>
            </a:xfrm>
            <a:prstGeom prst="rect">
              <a:avLst/>
            </a:prstGeom>
            <a:noFill/>
          </p:spPr>
          <p:txBody>
            <a:bodyPr wrap="square" lIns="252000" tIns="216000" rIns="0" bIns="360000" rtlCol="0" anchor="t" anchorCtr="0">
              <a:noAutofit/>
            </a:bodyPr>
            <a:lstStyle/>
            <a:p>
              <a:pPr>
                <a:spcAft>
                  <a:spcPts val="1200"/>
                </a:spcAft>
                <a:buClr>
                  <a:srgbClr val="FF4F01"/>
                </a:buClr>
              </a:pPr>
              <a:endParaRPr lang="en-US"/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F5B46D1-F994-C20B-14BC-00E6BA57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3727"/>
              </p:ext>
            </p:extLst>
          </p:nvPr>
        </p:nvGraphicFramePr>
        <p:xfrm>
          <a:off x="727415" y="2409454"/>
          <a:ext cx="5257800" cy="3522742"/>
        </p:xfrm>
        <a:graphic>
          <a:graphicData uri="http://schemas.openxmlformats.org/drawingml/2006/table">
            <a:tbl>
              <a:tblPr bandCol="1">
                <a:tableStyleId>{5DA37D80-6434-44D0-A028-1B22A696006F}</a:tableStyleId>
              </a:tblPr>
              <a:tblGrid>
                <a:gridCol w="1916725">
                  <a:extLst>
                    <a:ext uri="{9D8B030D-6E8A-4147-A177-3AD203B41FA5}">
                      <a16:colId xmlns:a16="http://schemas.microsoft.com/office/drawing/2014/main" val="59113167"/>
                    </a:ext>
                  </a:extLst>
                </a:gridCol>
                <a:gridCol w="3341075">
                  <a:extLst>
                    <a:ext uri="{9D8B030D-6E8A-4147-A177-3AD203B41FA5}">
                      <a16:colId xmlns:a16="http://schemas.microsoft.com/office/drawing/2014/main" val="2290767329"/>
                    </a:ext>
                  </a:extLst>
                </a:gridCol>
              </a:tblGrid>
              <a:tr h="43040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-region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</a:rPr>
                        <a:t>Client's market segment</a:t>
                      </a:r>
                      <a:endParaRPr lang="es-CL" sz="1800" b="0" kern="1200">
                        <a:solidFill>
                          <a:schemeClr val="tx1"/>
                        </a:solidFill>
                        <a:latin typeface="Calibri (Body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239350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-n_employees</a:t>
                      </a:r>
                    </a:p>
                    <a:p>
                      <a:pPr marL="0" algn="l" rtl="0" eaLnBrk="1" fontAlgn="t" latinLnBrk="0" hangingPunct="1">
                        <a:buNone/>
                      </a:pPr>
                      <a:endParaRPr lang="es-CL" sz="1400" b="1" i="0" u="none" strike="noStrike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→ Size of business</a:t>
                      </a:r>
                      <a:endParaRPr lang="es-CL" sz="1800" b="0" i="0" u="none" strike="noStrike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6031913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-economic_pot </a:t>
                      </a:r>
                      <a:b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-eco_pot_class </a:t>
                      </a:r>
                      <a:endParaRPr lang="es-CL" sz="1400" b="1" kern="120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→ Business potential</a:t>
                      </a:r>
                      <a:endParaRPr lang="es-CL" sz="1800" b="0" i="0" u="none" strike="noStrike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8906636"/>
                  </a:ext>
                </a:extLst>
              </a:tr>
              <a:tr h="455726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-sales_channel</a:t>
                      </a:r>
                      <a:endParaRPr lang="es-CL" sz="1400" b="1" i="0" u="none" strike="noStrike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→ Channel/ product preferences</a:t>
                      </a:r>
                      <a:endParaRPr lang="es-CL" sz="1800" b="0" i="0" u="none" strike="noStrike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884374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-net</a:t>
                      </a:r>
                    </a:p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-n_purchases</a:t>
                      </a:r>
                      <a:endParaRPr lang="es-CL" sz="1400" b="1" i="0" u="none" strike="noStrike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→ Purchase behavior</a:t>
                      </a:r>
                      <a:endParaRPr lang="es-CL" sz="1800" b="0" i="0" u="none" strike="noStrike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036920"/>
                  </a:ext>
                </a:extLst>
              </a:tr>
              <a:tr h="65915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-flg_tool</a:t>
                      </a:r>
                    </a:p>
                    <a:p>
                      <a:pPr marL="0" algn="l" rtl="0" eaLnBrk="1" fontAlgn="t" latinLnBrk="0" hangingPunct="1">
                        <a:buNone/>
                      </a:pPr>
                      <a:endParaRPr lang="es-CL" sz="1400" b="1" i="0" u="none" strike="noStrike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→ </a:t>
                      </a:r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Identifies if purchase was a tool or a part</a:t>
                      </a:r>
                      <a:endParaRPr lang="es-CL" sz="1800" b="0" i="0" u="none" strike="noStrike" dirty="0">
                        <a:effectLst/>
                        <a:highlight>
                          <a:srgbClr val="FFFF00"/>
                        </a:highlight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330432"/>
                  </a:ext>
                </a:extLst>
              </a:tr>
              <a:tr h="37665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s-CL" sz="1400" b="1" kern="120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risk_cat</a:t>
                      </a:r>
                      <a:endParaRPr lang="es-CL" sz="1400" b="1" kern="120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s-CL" sz="1800" b="0" u="none" strike="noStrike" kern="1200" dirty="0">
                          <a:solidFill>
                            <a:srgbClr val="000000"/>
                          </a:solidFill>
                          <a:effectLst/>
                          <a:sym typeface="Wingdings" panose="05000000000000000000" pitchFamily="2" charset="2"/>
                        </a:rPr>
                        <a:t> Client</a:t>
                      </a:r>
                      <a:r>
                        <a:rPr lang="es-CL" sz="18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L" sz="1800" b="0" u="none" strike="noStrike" kern="1200" dirty="0" err="1">
                          <a:solidFill>
                            <a:srgbClr val="000000"/>
                          </a:solidFill>
                          <a:effectLst/>
                        </a:rPr>
                        <a:t>risk</a:t>
                      </a:r>
                      <a:endParaRPr lang="es-CL" sz="1800" b="0" i="0" u="none" strike="noStrike" dirty="0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288144"/>
                  </a:ext>
                </a:extLst>
              </a:tr>
            </a:tbl>
          </a:graphicData>
        </a:graphic>
      </p:graphicFrame>
      <p:pic>
        <p:nvPicPr>
          <p:cNvPr id="25" name="Graphic 24" descr="Magnifying glass with solid fill">
            <a:extLst>
              <a:ext uri="{FF2B5EF4-FFF2-40B4-BE49-F238E27FC236}">
                <a16:creationId xmlns:a16="http://schemas.microsoft.com/office/drawing/2014/main" id="{D5F53A10-C800-305C-A4BC-8CBBE6E7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0370" y="1898354"/>
            <a:ext cx="338999" cy="3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9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8698-0966-2E8D-E6AD-F1DD89B35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FB8E-BEE4-799A-EAB8-A8D0DBE8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For training the model </a:t>
            </a:r>
            <a:r>
              <a:rPr lang="en-US">
                <a:solidFill>
                  <a:srgbClr val="FF4F01"/>
                </a:solidFill>
              </a:rPr>
              <a:t>we dropped </a:t>
            </a:r>
            <a:r>
              <a:rPr lang="en-US">
                <a:solidFill>
                  <a:schemeClr val="bg1"/>
                </a:solidFill>
              </a:rPr>
              <a:t>the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client </a:t>
            </a:r>
            <a:r>
              <a:rPr lang="en-US">
                <a:solidFill>
                  <a:srgbClr val="FF4F01"/>
                </a:solidFill>
              </a:rPr>
              <a:t>features:</a:t>
            </a:r>
            <a:endParaRPr lang="en-GB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6E8BD-79AC-C136-F3BB-295DE2A0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17</a:t>
            </a:fld>
            <a:endParaRPr lang="it-IT"/>
          </a:p>
        </p:txBody>
      </p:sp>
      <p:pic>
        <p:nvPicPr>
          <p:cNvPr id="25" name="Graphic 24" descr="Magnifying glass with solid fill">
            <a:extLst>
              <a:ext uri="{FF2B5EF4-FFF2-40B4-BE49-F238E27FC236}">
                <a16:creationId xmlns:a16="http://schemas.microsoft.com/office/drawing/2014/main" id="{FAA6A772-25EC-5BB5-9D19-03909A22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0370" y="1898354"/>
            <a:ext cx="338999" cy="33899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B67C288-DF5F-1EA0-7184-899111429209}"/>
              </a:ext>
            </a:extLst>
          </p:cNvPr>
          <p:cNvGrpSpPr/>
          <p:nvPr/>
        </p:nvGrpSpPr>
        <p:grpSpPr>
          <a:xfrm>
            <a:off x="727415" y="1777943"/>
            <a:ext cx="6060312" cy="3296437"/>
            <a:chOff x="838200" y="1867776"/>
            <a:chExt cx="10515600" cy="40816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 Same-side Corner of Rectangle 14">
              <a:extLst>
                <a:ext uri="{FF2B5EF4-FFF2-40B4-BE49-F238E27FC236}">
                  <a16:creationId xmlns:a16="http://schemas.microsoft.com/office/drawing/2014/main" id="{F72E194B-EAE3-18DE-00DE-F0CF227D6CAB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 Same-side Corner of Rectangle 26">
              <a:extLst>
                <a:ext uri="{FF2B5EF4-FFF2-40B4-BE49-F238E27FC236}">
                  <a16:creationId xmlns:a16="http://schemas.microsoft.com/office/drawing/2014/main" id="{16FC7B2D-4358-6366-859A-3A9E90FDC256}"/>
                </a:ext>
              </a:extLst>
            </p:cNvPr>
            <p:cNvSpPr/>
            <p:nvPr/>
          </p:nvSpPr>
          <p:spPr>
            <a:xfrm>
              <a:off x="838200" y="1867776"/>
              <a:ext cx="10515600" cy="5111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E2E4520-B0B1-2354-236C-510F10DA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42489"/>
              </p:ext>
            </p:extLst>
          </p:nvPr>
        </p:nvGraphicFramePr>
        <p:xfrm>
          <a:off x="727415" y="1970297"/>
          <a:ext cx="6060312" cy="3104083"/>
        </p:xfrm>
        <a:graphic>
          <a:graphicData uri="http://schemas.openxmlformats.org/drawingml/2006/table">
            <a:tbl>
              <a:tblPr firstRow="1" lastCol="1" bandCol="1">
                <a:tableStyleId>{5DA37D80-6434-44D0-A028-1B22A696006F}</a:tableStyleId>
              </a:tblPr>
              <a:tblGrid>
                <a:gridCol w="2093770">
                  <a:extLst>
                    <a:ext uri="{9D8B030D-6E8A-4147-A177-3AD203B41FA5}">
                      <a16:colId xmlns:a16="http://schemas.microsoft.com/office/drawing/2014/main" val="59113167"/>
                    </a:ext>
                  </a:extLst>
                </a:gridCol>
                <a:gridCol w="3966542">
                  <a:extLst>
                    <a:ext uri="{9D8B030D-6E8A-4147-A177-3AD203B41FA5}">
                      <a16:colId xmlns:a16="http://schemas.microsoft.com/office/drawing/2014/main" val="2290767329"/>
                    </a:ext>
                  </a:extLst>
                </a:gridCol>
              </a:tblGrid>
              <a:tr h="34888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u="none" kern="1200">
                          <a:solidFill>
                            <a:schemeClr val="bg1"/>
                          </a:solidFill>
                          <a:latin typeface="Calibri (Body)"/>
                        </a:rPr>
                        <a:t>Features dropped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F0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u="none" kern="1200">
                          <a:solidFill>
                            <a:schemeClr val="bg1"/>
                          </a:solidFill>
                          <a:latin typeface="Calibri (Body)"/>
                        </a:rPr>
                        <a:t>Reason</a:t>
                      </a: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19226"/>
                  </a:ext>
                </a:extLst>
              </a:tr>
              <a:tr h="666048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-item_id 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Calibri (Body)"/>
                        </a:rPr>
                        <a:t>→ Not feasible to aggregate due to complexity</a:t>
                      </a: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239350"/>
                  </a:ext>
                </a:extLst>
              </a:tr>
              <a:tr h="66604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i="0" u="none" strike="noStrike">
                          <a:effectLst/>
                          <a:latin typeface="Consolas" panose="020B0609020204030204" pitchFamily="49" charset="0"/>
                        </a:rPr>
                        <a:t>-trade_sector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-sales_id</a:t>
                      </a:r>
                      <a:endParaRPr lang="es-CL" sz="1400" b="1" kern="120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0" dirty="0">
                          <a:latin typeface="Calibri (Body)"/>
                        </a:rPr>
                        <a:t>→ </a:t>
                      </a:r>
                      <a:r>
                        <a:rPr lang="es-CL" sz="1800" b="0" dirty="0" err="1">
                          <a:latin typeface="Calibri (Body)"/>
                        </a:rPr>
                        <a:t>Not</a:t>
                      </a:r>
                      <a:r>
                        <a:rPr lang="es-CL" sz="1800" b="0" dirty="0">
                          <a:latin typeface="Calibri (Body)"/>
                        </a:rPr>
                        <a:t> informative</a:t>
                      </a:r>
                    </a:p>
                    <a:p>
                      <a:pPr marL="0" algn="l" rtl="0" eaLnBrk="1" fontAlgn="t" latinLnBrk="0" hangingPunct="1">
                        <a:buNone/>
                      </a:pPr>
                      <a:endParaRPr lang="es-CL" sz="1800" b="0" i="0" u="none" strike="noStrike" dirty="0">
                        <a:effectLst/>
                        <a:latin typeface="Calibri (Body)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8906636"/>
                  </a:ext>
                </a:extLst>
              </a:tr>
              <a:tr h="66604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i="0" u="none" strike="noStrike" dirty="0"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s-CL" sz="1400" b="1" i="0" u="none" strike="noStrike" dirty="0" err="1">
                          <a:effectLst/>
                          <a:latin typeface="Consolas" panose="020B0609020204030204" pitchFamily="49" charset="0"/>
                        </a:rPr>
                        <a:t>family_code</a:t>
                      </a:r>
                      <a:endParaRPr lang="es-CL" sz="1400" b="1" i="0" u="none" strike="noStrike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algn="l" rtl="0" eaLnBrk="1" fontAlgn="t" latinLnBrk="0" hangingPunct="1">
                        <a:buNone/>
                      </a:pPr>
                      <a:endParaRPr lang="es-CL" sz="1400" b="1" i="0" u="none" strike="noStrike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algn="l" rtl="0" eaLnBrk="1" fontAlgn="t" latinLnBrk="0" hangingPunct="1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 (Body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grouping already included in </a:t>
                      </a:r>
                      <a:r>
                        <a:rPr lang="en-US" sz="14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group_code</a:t>
                      </a:r>
                      <a:endParaRPr lang="es-CL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036920"/>
                  </a:ext>
                </a:extLst>
              </a:tr>
              <a:tr h="757057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400" b="1" dirty="0" err="1">
                          <a:latin typeface="Consolas" panose="020B0609020204030204" pitchFamily="49" charset="0"/>
                        </a:rPr>
                        <a:t>client_create_date</a:t>
                      </a:r>
                      <a:r>
                        <a:rPr lang="en-US" sz="1400" b="1" dirty="0">
                          <a:latin typeface="Consolas" panose="020B0609020204030204" pitchFamily="49" charset="0"/>
                        </a:rPr>
                        <a:t> -</a:t>
                      </a:r>
                      <a:r>
                        <a:rPr lang="en-US" sz="1400" b="1" dirty="0" err="1">
                          <a:latin typeface="Consolas" panose="020B0609020204030204" pitchFamily="49" charset="0"/>
                        </a:rPr>
                        <a:t>yyyymm</a:t>
                      </a:r>
                      <a:endParaRPr lang="en-US" sz="1400" b="1" dirty="0">
                        <a:latin typeface="Consolas" panose="020B0609020204030204" pitchFamily="49" charset="0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 (Body)"/>
                        </a:rPr>
                        <a:t>→ Temporal, not predictive</a:t>
                      </a:r>
                    </a:p>
                  </a:txBody>
                  <a:tcPr>
                    <a:lnL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4F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330432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0DB4A26-2EF2-6E20-2581-1F68166E514A}"/>
              </a:ext>
            </a:extLst>
          </p:cNvPr>
          <p:cNvGrpSpPr/>
          <p:nvPr/>
        </p:nvGrpSpPr>
        <p:grpSpPr>
          <a:xfrm>
            <a:off x="7554051" y="1550144"/>
            <a:ext cx="3757711" cy="3757712"/>
            <a:chOff x="8710097" y="2128485"/>
            <a:chExt cx="2990631" cy="29906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07CB94-CC05-180C-87C0-57DE09CC7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3135" y="3604418"/>
              <a:ext cx="735330" cy="838201"/>
            </a:xfrm>
            <a:prstGeom prst="rect">
              <a:avLst/>
            </a:prstGeom>
          </p:spPr>
        </p:pic>
        <p:pic>
          <p:nvPicPr>
            <p:cNvPr id="26" name="Graphic 25" descr="Garbage with solid fill">
              <a:extLst>
                <a:ext uri="{FF2B5EF4-FFF2-40B4-BE49-F238E27FC236}">
                  <a16:creationId xmlns:a16="http://schemas.microsoft.com/office/drawing/2014/main" id="{6C30FD67-73AE-F9C7-C39D-3B786C6A4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0097" y="2128485"/>
              <a:ext cx="2990631" cy="2990631"/>
            </a:xfrm>
            <a:prstGeom prst="rect">
              <a:avLst/>
            </a:prstGeom>
          </p:spPr>
        </p:pic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237A3AEC-60A9-12D0-9E2C-BF2923CE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56948" y="3545691"/>
              <a:ext cx="896928" cy="896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01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BC81-17ED-9C99-28FD-3ADD82B2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5285-D9EA-5F9D-57A5-6E3B0EA2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36" y="2766217"/>
            <a:ext cx="4764932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4. Model Evaluation</a:t>
            </a:r>
            <a:endParaRPr lang="es-CL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070E1-9C19-6DF4-B2C8-D7499B49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18</a:t>
            </a:fld>
            <a:endParaRPr lang="it-IT"/>
          </a:p>
        </p:txBody>
      </p:sp>
      <p:pic>
        <p:nvPicPr>
          <p:cNvPr id="2052" name="Picture 4" descr="Generiertes Bild">
            <a:extLst>
              <a:ext uri="{FF2B5EF4-FFF2-40B4-BE49-F238E27FC236}">
                <a16:creationId xmlns:a16="http://schemas.microsoft.com/office/drawing/2014/main" id="{BAF10FA8-F80F-850F-CCD0-7B16B1DE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05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6D98-9CCD-A55E-4838-019D1289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5D54441-78FF-C1C0-2F46-9992CB0B641C}"/>
              </a:ext>
            </a:extLst>
          </p:cNvPr>
          <p:cNvGrpSpPr/>
          <p:nvPr/>
        </p:nvGrpSpPr>
        <p:grpSpPr>
          <a:xfrm>
            <a:off x="838200" y="1940627"/>
            <a:ext cx="9683107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6437FB5C-109E-8812-476A-E398EC32DE92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E0933E49-10E0-D346-6B5E-C93539783CC1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2BCA67-B78A-7A89-5355-A6B8E252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Evaluation </a:t>
            </a:r>
            <a:r>
              <a:rPr lang="en-GB" b="1">
                <a:solidFill>
                  <a:schemeClr val="bg1"/>
                </a:solidFill>
              </a:rPr>
              <a:t>of our 3 Models</a:t>
            </a:r>
            <a:endParaRPr lang="en-GB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924DF-3DD4-5812-F796-7EDFD591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D78808-7203-3684-0211-B69BFD1A272D}"/>
              </a:ext>
            </a:extLst>
          </p:cNvPr>
          <p:cNvSpPr txBox="1"/>
          <p:nvPr/>
        </p:nvSpPr>
        <p:spPr>
          <a:xfrm>
            <a:off x="2242571" y="2097652"/>
            <a:ext cx="4341109" cy="3669977"/>
          </a:xfrm>
          <a:prstGeom prst="rect">
            <a:avLst/>
          </a:prstGeom>
          <a:noFill/>
        </p:spPr>
        <p:txBody>
          <a:bodyPr wrap="square" lIns="180000" tIns="252000" rIns="0" bIns="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lang="en-GB" sz="3600" b="1">
                <a:solidFill>
                  <a:prstClr val="black"/>
                </a:solidFill>
                <a:latin typeface="Calibri"/>
              </a:rPr>
              <a:t>Logistic Regression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endParaRPr lang="en-GB" sz="3600" b="1">
              <a:solidFill>
                <a:prstClr val="black"/>
              </a:solidFill>
              <a:latin typeface="Calibri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lang="en-GB" sz="3600" b="1">
                <a:solidFill>
                  <a:prstClr val="black"/>
                </a:solidFill>
                <a:latin typeface="Calibri"/>
              </a:rPr>
              <a:t>Random Forest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endParaRPr lang="en-GB" sz="3600" b="1">
              <a:solidFill>
                <a:prstClr val="black"/>
              </a:solidFill>
              <a:latin typeface="Calibri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lang="en-GB" sz="3600" b="1" err="1">
                <a:solidFill>
                  <a:prstClr val="black"/>
                </a:solidFill>
                <a:latin typeface="Calibri"/>
              </a:rPr>
              <a:t>XGBoost</a:t>
            </a:r>
            <a:r>
              <a:rPr lang="en-GB" sz="3600" b="1">
                <a:solidFill>
                  <a:prstClr val="black"/>
                </a:solidFill>
                <a:latin typeface="Calibri"/>
              </a:rPr>
              <a:t> (XGB)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8EF18C4-0FD6-868A-899A-F6EFBEA16B67}"/>
              </a:ext>
            </a:extLst>
          </p:cNvPr>
          <p:cNvSpPr/>
          <p:nvPr/>
        </p:nvSpPr>
        <p:spPr>
          <a:xfrm>
            <a:off x="1294189" y="2331241"/>
            <a:ext cx="746093" cy="713328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CCF931-985D-1551-F9EB-11126DF07686}"/>
              </a:ext>
            </a:extLst>
          </p:cNvPr>
          <p:cNvSpPr/>
          <p:nvPr/>
        </p:nvSpPr>
        <p:spPr>
          <a:xfrm>
            <a:off x="1294188" y="3575976"/>
            <a:ext cx="746093" cy="713328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8BBF2D23-CEA5-67D8-106D-ACA48D04BD04}"/>
              </a:ext>
            </a:extLst>
          </p:cNvPr>
          <p:cNvSpPr/>
          <p:nvPr/>
        </p:nvSpPr>
        <p:spPr>
          <a:xfrm>
            <a:off x="1294188" y="4820711"/>
            <a:ext cx="746093" cy="713328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phic 27" descr="Forest scene with solid fill">
            <a:extLst>
              <a:ext uri="{FF2B5EF4-FFF2-40B4-BE49-F238E27FC236}">
                <a16:creationId xmlns:a16="http://schemas.microsoft.com/office/drawing/2014/main" id="{80A6E1E6-0B0F-2C01-C5AE-1D4AC993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2822" y="3637485"/>
            <a:ext cx="534281" cy="534281"/>
          </a:xfrm>
          <a:prstGeom prst="rect">
            <a:avLst/>
          </a:prstGeom>
        </p:spPr>
      </p:pic>
      <p:pic>
        <p:nvPicPr>
          <p:cNvPr id="3" name="Graphic 2" descr="Upward trend with solid fill">
            <a:extLst>
              <a:ext uri="{FF2B5EF4-FFF2-40B4-BE49-F238E27FC236}">
                <a16:creationId xmlns:a16="http://schemas.microsoft.com/office/drawing/2014/main" id="{3CEBA546-F069-52B1-02C3-5E67E9B9F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3741" y="2409409"/>
            <a:ext cx="566988" cy="566988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F2D49B32-401D-BF6A-4E53-D4D5506E4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3741" y="4879582"/>
            <a:ext cx="595585" cy="595585"/>
          </a:xfrm>
          <a:prstGeom prst="rect">
            <a:avLst/>
          </a:prstGeom>
        </p:spPr>
      </p:pic>
      <p:pic>
        <p:nvPicPr>
          <p:cNvPr id="4" name="Grafik 3" descr="Präsentation mit Checkliste mit einfarbiger Füllung">
            <a:extLst>
              <a:ext uri="{FF2B5EF4-FFF2-40B4-BE49-F238E27FC236}">
                <a16:creationId xmlns:a16="http://schemas.microsoft.com/office/drawing/2014/main" id="{24B97356-73DB-36A6-1E11-C399AAF63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3092" y="374878"/>
            <a:ext cx="1078216" cy="10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6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4F67A-7B67-77FA-63F8-D26907EA1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2DAE-7B8E-CE35-878B-36F48F51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solidFill>
                  <a:srgbClr val="FF4F01"/>
                </a:solidFill>
              </a:rPr>
              <a:t>Reactivation of Inactive Customers </a:t>
            </a:r>
            <a:r>
              <a:rPr lang="en-GB">
                <a:solidFill>
                  <a:schemeClr val="bg1"/>
                </a:solidFill>
              </a:rPr>
              <a:t>can help leverage Economic Potential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8E79F-A564-69A7-3F73-2CCC56D4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2</a:t>
            </a:fld>
            <a:endParaRPr lang="it-IT"/>
          </a:p>
        </p:txBody>
      </p:sp>
      <p:pic>
        <p:nvPicPr>
          <p:cNvPr id="40" name="Graphic 39" descr="Magnifying glass with solid fill">
            <a:extLst>
              <a:ext uri="{FF2B5EF4-FFF2-40B4-BE49-F238E27FC236}">
                <a16:creationId xmlns:a16="http://schemas.microsoft.com/office/drawing/2014/main" id="{A851295D-25E0-5734-C64B-40297672A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844" y="2058708"/>
            <a:ext cx="338999" cy="338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41BB12B-30CF-DC01-1C89-26A305AEAB9D}"/>
              </a:ext>
            </a:extLst>
          </p:cNvPr>
          <p:cNvGrpSpPr/>
          <p:nvPr/>
        </p:nvGrpSpPr>
        <p:grpSpPr>
          <a:xfrm>
            <a:off x="6167655" y="1854020"/>
            <a:ext cx="5186145" cy="4095366"/>
            <a:chOff x="697820" y="1854020"/>
            <a:chExt cx="5186145" cy="40953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9EAB4-91F6-AF78-1D2A-C6363BB9D821}"/>
                </a:ext>
              </a:extLst>
            </p:cNvPr>
            <p:cNvGrpSpPr/>
            <p:nvPr/>
          </p:nvGrpSpPr>
          <p:grpSpPr>
            <a:xfrm>
              <a:off x="838200" y="1940627"/>
              <a:ext cx="5045765" cy="4008759"/>
              <a:chOff x="838200" y="1711041"/>
              <a:chExt cx="5658678" cy="42383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ound Same-side Corner of Rectangle 25">
                <a:extLst>
                  <a:ext uri="{FF2B5EF4-FFF2-40B4-BE49-F238E27FC236}">
                    <a16:creationId xmlns:a16="http://schemas.microsoft.com/office/drawing/2014/main" id="{233BFCB3-FAF7-5E9E-A99F-6A3DA05C0730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683559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 Same-side Corner of Rectangle 28">
                <a:extLst>
                  <a:ext uri="{FF2B5EF4-FFF2-40B4-BE49-F238E27FC236}">
                    <a16:creationId xmlns:a16="http://schemas.microsoft.com/office/drawing/2014/main" id="{B46D5C4A-ABE0-FCC5-4BBF-2528BB7A5B34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EXPECTED OUTCOME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9EDFFB-1A9B-667B-019F-12A7C9E7B76B}"/>
                </a:ext>
              </a:extLst>
            </p:cNvPr>
            <p:cNvGrpSpPr/>
            <p:nvPr/>
          </p:nvGrpSpPr>
          <p:grpSpPr>
            <a:xfrm>
              <a:off x="697820" y="1854020"/>
              <a:ext cx="748376" cy="748376"/>
              <a:chOff x="772916" y="1743979"/>
              <a:chExt cx="748376" cy="74837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4C430DA-B1E0-D0AD-621D-13BF45157658}"/>
                  </a:ext>
                </a:extLst>
              </p:cNvPr>
              <p:cNvSpPr/>
              <p:nvPr/>
            </p:nvSpPr>
            <p:spPr>
              <a:xfrm>
                <a:off x="772916" y="1743979"/>
                <a:ext cx="748376" cy="74837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280864E-005A-D608-FB78-F9B78A769D9E}"/>
                  </a:ext>
                </a:extLst>
              </p:cNvPr>
              <p:cNvSpPr/>
              <p:nvPr/>
            </p:nvSpPr>
            <p:spPr>
              <a:xfrm>
                <a:off x="853484" y="1824547"/>
                <a:ext cx="587240" cy="587240"/>
              </a:xfrm>
              <a:prstGeom prst="ellipse">
                <a:avLst/>
              </a:prstGeom>
              <a:solidFill>
                <a:srgbClr val="FF4F0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516226-EB6A-B513-40CE-82A77E00C8C0}"/>
              </a:ext>
            </a:extLst>
          </p:cNvPr>
          <p:cNvSpPr txBox="1"/>
          <p:nvPr/>
        </p:nvSpPr>
        <p:spPr>
          <a:xfrm>
            <a:off x="6339005" y="2608435"/>
            <a:ext cx="5024320" cy="3484025"/>
          </a:xfrm>
          <a:prstGeom prst="rect">
            <a:avLst/>
          </a:prstGeom>
          <a:noFill/>
        </p:spPr>
        <p:txBody>
          <a:bodyPr wrap="square" lIns="432000" tIns="360000" rIns="432000" bIns="360000" rtlCol="0" anchor="ctr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/>
              <a:t>Development of a </a:t>
            </a:r>
            <a:r>
              <a:rPr lang="en-GB" b="1"/>
              <a:t>reactivation prediction model</a:t>
            </a:r>
            <a:r>
              <a:rPr lang="en-GB"/>
              <a:t> which identifies customers with the highest potential of return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/>
              <a:t>Providing the company with a starting point to take targeted actions for reactivation and to </a:t>
            </a:r>
            <a:r>
              <a:rPr lang="en-GB" b="1"/>
              <a:t>maximise conversion 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/>
              <a:t>CRM reactivation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2A352-589C-59EE-5C49-2499BE6AD921}"/>
              </a:ext>
            </a:extLst>
          </p:cNvPr>
          <p:cNvGrpSpPr/>
          <p:nvPr/>
        </p:nvGrpSpPr>
        <p:grpSpPr>
          <a:xfrm>
            <a:off x="697820" y="1854020"/>
            <a:ext cx="5186145" cy="4095366"/>
            <a:chOff x="697820" y="1854020"/>
            <a:chExt cx="5186145" cy="40953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216FCC-9528-8F9C-C5F9-93AE24F11DB3}"/>
                </a:ext>
              </a:extLst>
            </p:cNvPr>
            <p:cNvGrpSpPr/>
            <p:nvPr/>
          </p:nvGrpSpPr>
          <p:grpSpPr>
            <a:xfrm>
              <a:off x="838200" y="1940627"/>
              <a:ext cx="5045765" cy="4008759"/>
              <a:chOff x="838200" y="1711041"/>
              <a:chExt cx="5658678" cy="42383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ound Same-side Corner of Rectangle 14">
                <a:extLst>
                  <a:ext uri="{FF2B5EF4-FFF2-40B4-BE49-F238E27FC236}">
                    <a16:creationId xmlns:a16="http://schemas.microsoft.com/office/drawing/2014/main" id="{96286F69-8A13-67E6-E6D3-584097262297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5658678" cy="3683559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 Same-side Corner of Rectangle 26">
                <a:extLst>
                  <a:ext uri="{FF2B5EF4-FFF2-40B4-BE49-F238E27FC236}">
                    <a16:creationId xmlns:a16="http://schemas.microsoft.com/office/drawing/2014/main" id="{797EF48C-10DE-3C9A-92DC-378EB6447EA0}"/>
                  </a:ext>
                </a:extLst>
              </p:cNvPr>
              <p:cNvSpPr/>
              <p:nvPr/>
            </p:nvSpPr>
            <p:spPr>
              <a:xfrm>
                <a:off x="838200" y="1711041"/>
                <a:ext cx="5658678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OUR CUSTOMER &amp; CHALLENGE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B7DE76-6759-F1B6-5198-3CD8A199AB31}"/>
                </a:ext>
              </a:extLst>
            </p:cNvPr>
            <p:cNvSpPr txBox="1"/>
            <p:nvPr/>
          </p:nvSpPr>
          <p:spPr>
            <a:xfrm>
              <a:off x="859645" y="2462919"/>
              <a:ext cx="5024320" cy="34840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32000" tIns="360000" rIns="432000" bIns="360000" rtlCol="0" anchor="ctr" anchorCtr="0">
              <a:noAutofit/>
            </a:bodyPr>
            <a:lstStyle/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GB"/>
                <a:t>The customer, a leading European company in manufacturing and sales of tools and for the building a crafting sector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GB"/>
                <a:t>Significant proportion of customers are </a:t>
              </a:r>
              <a:r>
                <a:rPr lang="en-GB" b="1"/>
                <a:t>inactive</a:t>
              </a:r>
              <a:r>
                <a:rPr lang="en-GB"/>
                <a:t>, with no purchases in the past two years</a:t>
              </a:r>
            </a:p>
            <a:p>
              <a:pPr marL="285750" indent="-285750">
                <a:spcAft>
                  <a:spcPts val="1200"/>
                </a:spcAft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GB"/>
                <a:t>Inactive customers are </a:t>
              </a:r>
              <a:r>
                <a:rPr lang="en-GB" b="1"/>
                <a:t>unrealized economic potential </a:t>
              </a:r>
              <a:r>
                <a:rPr lang="en-GB"/>
                <a:t>for the company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FB87B3-990F-2549-EAB9-26E9B54919A2}"/>
                </a:ext>
              </a:extLst>
            </p:cNvPr>
            <p:cNvGrpSpPr/>
            <p:nvPr/>
          </p:nvGrpSpPr>
          <p:grpSpPr>
            <a:xfrm>
              <a:off x="697820" y="1854020"/>
              <a:ext cx="748376" cy="748376"/>
              <a:chOff x="697820" y="1854020"/>
              <a:chExt cx="748376" cy="74837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96BAA94-DE36-812E-6E28-1EF027EB6119}"/>
                  </a:ext>
                </a:extLst>
              </p:cNvPr>
              <p:cNvSpPr/>
              <p:nvPr/>
            </p:nvSpPr>
            <p:spPr>
              <a:xfrm>
                <a:off x="697820" y="1854020"/>
                <a:ext cx="748376" cy="74837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F961D28-FF87-B572-FDB0-D74868F88CE9}"/>
                  </a:ext>
                </a:extLst>
              </p:cNvPr>
              <p:cNvSpPr/>
              <p:nvPr/>
            </p:nvSpPr>
            <p:spPr>
              <a:xfrm>
                <a:off x="778388" y="1934588"/>
                <a:ext cx="587240" cy="587240"/>
              </a:xfrm>
              <a:prstGeom prst="ellipse">
                <a:avLst/>
              </a:prstGeom>
              <a:solidFill>
                <a:srgbClr val="FF4F0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9" name="Graphic 38" descr="Brainstorm outline">
                <a:extLst>
                  <a:ext uri="{FF2B5EF4-FFF2-40B4-BE49-F238E27FC236}">
                    <a16:creationId xmlns:a16="http://schemas.microsoft.com/office/drawing/2014/main" id="{42F1EBC3-9A3D-6B86-0FBB-A98627ACE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5766" y="2018993"/>
                <a:ext cx="433602" cy="433602"/>
              </a:xfrm>
              <a:prstGeom prst="rect">
                <a:avLst/>
              </a:prstGeom>
            </p:spPr>
          </p:pic>
        </p:grpSp>
      </p:grpSp>
      <p:pic>
        <p:nvPicPr>
          <p:cNvPr id="4" name="Grafik 3" descr="Volltreffer mit einfarbiger Füllung">
            <a:extLst>
              <a:ext uri="{FF2B5EF4-FFF2-40B4-BE49-F238E27FC236}">
                <a16:creationId xmlns:a16="http://schemas.microsoft.com/office/drawing/2014/main" id="{35D73B77-3933-5197-1B21-924AAE672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9570" y="1999881"/>
            <a:ext cx="464545" cy="4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AAF1-3FEA-0A06-649C-4CC052F8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84EA846-1F89-3B1C-FD3B-E5F406102C22}"/>
              </a:ext>
            </a:extLst>
          </p:cNvPr>
          <p:cNvGrpSpPr/>
          <p:nvPr/>
        </p:nvGrpSpPr>
        <p:grpSpPr>
          <a:xfrm>
            <a:off x="412311" y="1456681"/>
            <a:ext cx="3654293" cy="4680905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8CF833F0-B192-ED1D-736E-B60F3D1F136E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9A4D1E73-68F4-3DBF-17A9-FC9BE569E70C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PRECISION</a:t>
              </a:r>
              <a:endParaRPr lang="en-GB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396F1655-3D08-E00C-B74A-6044AADC3F13}"/>
              </a:ext>
            </a:extLst>
          </p:cNvPr>
          <p:cNvSpPr/>
          <p:nvPr/>
        </p:nvSpPr>
        <p:spPr>
          <a:xfrm>
            <a:off x="234733" y="1376113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4F61-2F97-E7B1-27F3-0E62AE8C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6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Evaluation </a:t>
            </a:r>
            <a:r>
              <a:rPr lang="en-GB" b="1">
                <a:solidFill>
                  <a:schemeClr val="bg1"/>
                </a:solidFill>
              </a:rPr>
              <a:t>Criteria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C6F34-2E0E-661B-7D57-1D968012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20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EF881-16CC-5E9D-BCD8-C6E36A0134E5}"/>
              </a:ext>
            </a:extLst>
          </p:cNvPr>
          <p:cNvSpPr txBox="1"/>
          <p:nvPr/>
        </p:nvSpPr>
        <p:spPr>
          <a:xfrm>
            <a:off x="479888" y="2205057"/>
            <a:ext cx="3491023" cy="3834236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r>
              <a:rPr lang="en-US"/>
              <a:t>How many of the selected customers actually returned.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b="1"/>
              <a:t>High</a:t>
            </a:r>
            <a:endParaRPr lang="de-DE" altLang="de-DE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err="1"/>
              <a:t>We</a:t>
            </a:r>
            <a:r>
              <a:rPr lang="de-DE" altLang="de-DE"/>
              <a:t> </a:t>
            </a:r>
            <a:r>
              <a:rPr lang="de-DE" altLang="de-DE" err="1"/>
              <a:t>don't</a:t>
            </a:r>
            <a:r>
              <a:rPr lang="de-DE" altLang="de-DE"/>
              <a:t> </a:t>
            </a:r>
            <a:r>
              <a:rPr lang="de-DE" altLang="de-DE" err="1"/>
              <a:t>waste</a:t>
            </a:r>
            <a:r>
              <a:rPr lang="de-DE" altLang="de-DE"/>
              <a:t> </a:t>
            </a:r>
            <a:r>
              <a:rPr lang="de-DE" altLang="de-DE" err="1"/>
              <a:t>marketing</a:t>
            </a:r>
            <a:r>
              <a:rPr lang="de-DE" altLang="de-DE"/>
              <a:t> </a:t>
            </a:r>
            <a:r>
              <a:rPr lang="de-DE" altLang="de-DE" err="1"/>
              <a:t>budget</a:t>
            </a:r>
            <a:r>
              <a:rPr lang="de-DE" altLang="de-DE"/>
              <a:t> on </a:t>
            </a:r>
            <a:r>
              <a:rPr lang="de-DE" altLang="de-DE" err="1"/>
              <a:t>the</a:t>
            </a:r>
            <a:r>
              <a:rPr lang="de-DE" altLang="de-DE"/>
              <a:t> </a:t>
            </a:r>
            <a:r>
              <a:rPr lang="de-DE" altLang="de-DE" err="1"/>
              <a:t>wrong</a:t>
            </a:r>
            <a:r>
              <a:rPr lang="de-DE" altLang="de-DE"/>
              <a:t> </a:t>
            </a:r>
            <a:r>
              <a:rPr lang="de-DE" altLang="de-DE" err="1"/>
              <a:t>customers</a:t>
            </a:r>
            <a:r>
              <a:rPr lang="de-DE" altLang="de-DE"/>
              <a:t>.</a:t>
            </a:r>
            <a:br>
              <a:rPr lang="de-DE" altLang="de-DE"/>
            </a:br>
            <a:endParaRPr lang="de-DE" altLang="de-DE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b="1"/>
              <a:t>Low</a:t>
            </a:r>
            <a:endParaRPr lang="de-DE" altLang="de-DE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err="1"/>
              <a:t>We</a:t>
            </a:r>
            <a:r>
              <a:rPr lang="de-DE" altLang="de-DE"/>
              <a:t> </a:t>
            </a:r>
            <a:r>
              <a:rPr lang="de-DE" altLang="de-DE" err="1"/>
              <a:t>address</a:t>
            </a:r>
            <a:r>
              <a:rPr lang="de-DE" altLang="de-DE"/>
              <a:t> a </a:t>
            </a:r>
            <a:r>
              <a:rPr lang="de-DE" altLang="de-DE" err="1"/>
              <a:t>lot</a:t>
            </a:r>
            <a:r>
              <a:rPr lang="de-DE" altLang="de-DE"/>
              <a:t> </a:t>
            </a:r>
            <a:r>
              <a:rPr lang="de-DE" altLang="de-DE" err="1"/>
              <a:t>of</a:t>
            </a:r>
            <a:r>
              <a:rPr lang="de-DE" altLang="de-DE"/>
              <a:t>  “</a:t>
            </a:r>
            <a:r>
              <a:rPr lang="de-DE" altLang="de-DE" err="1"/>
              <a:t>false</a:t>
            </a:r>
            <a:r>
              <a:rPr lang="de-DE" altLang="de-DE"/>
              <a:t> </a:t>
            </a:r>
            <a:r>
              <a:rPr lang="de-DE" altLang="de-DE" err="1"/>
              <a:t>alarms</a:t>
            </a:r>
            <a:r>
              <a:rPr lang="de-DE" altLang="de-DE"/>
              <a:t>” - </a:t>
            </a:r>
            <a:r>
              <a:rPr lang="de-DE" altLang="de-DE" err="1"/>
              <a:t>this</a:t>
            </a:r>
            <a:r>
              <a:rPr lang="de-DE" altLang="de-DE"/>
              <a:t> </a:t>
            </a:r>
            <a:r>
              <a:rPr lang="de-DE" altLang="de-DE" err="1"/>
              <a:t>costs</a:t>
            </a:r>
            <a:r>
              <a:rPr lang="de-DE" altLang="de-DE"/>
              <a:t> </a:t>
            </a:r>
            <a:r>
              <a:rPr lang="de-DE" altLang="de-DE" err="1"/>
              <a:t>money</a:t>
            </a:r>
            <a:r>
              <a:rPr lang="de-DE" altLang="de-DE"/>
              <a:t> </a:t>
            </a:r>
            <a:r>
              <a:rPr lang="de-DE" altLang="de-DE" err="1"/>
              <a:t>unnecessarily</a:t>
            </a:r>
            <a:r>
              <a:rPr lang="de-DE" altLang="de-DE"/>
              <a:t>.</a:t>
            </a:r>
            <a:br>
              <a:rPr lang="en-US"/>
            </a:b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7AB503-5B96-78F9-E700-8A1BC5E689D8}"/>
              </a:ext>
            </a:extLst>
          </p:cNvPr>
          <p:cNvSpPr/>
          <p:nvPr/>
        </p:nvSpPr>
        <p:spPr>
          <a:xfrm>
            <a:off x="310572" y="1441874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Calibri"/>
                <a:cs typeface="Calibri"/>
              </a:rPr>
              <a:t>1</a:t>
            </a:r>
            <a:endParaRPr lang="pt-BR"/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AF49A2D9-97A6-22AC-2BFB-E5093357312D}"/>
              </a:ext>
            </a:extLst>
          </p:cNvPr>
          <p:cNvGrpSpPr/>
          <p:nvPr/>
        </p:nvGrpSpPr>
        <p:grpSpPr>
          <a:xfrm>
            <a:off x="4298239" y="1456681"/>
            <a:ext cx="3654293" cy="4680905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ound Same-side Corner of Rectangle 14">
              <a:extLst>
                <a:ext uri="{FF2B5EF4-FFF2-40B4-BE49-F238E27FC236}">
                  <a16:creationId xmlns:a16="http://schemas.microsoft.com/office/drawing/2014/main" id="{6D023D8A-7242-F3B8-450C-A6B8A1E9CA9D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 Same-side Corner of Rectangle 26">
              <a:extLst>
                <a:ext uri="{FF2B5EF4-FFF2-40B4-BE49-F238E27FC236}">
                  <a16:creationId xmlns:a16="http://schemas.microsoft.com/office/drawing/2014/main" id="{365AF075-4E98-EACC-ECFF-D42EE5105584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RECALL</a:t>
              </a:r>
              <a:endParaRPr lang="en-GB"/>
            </a:p>
          </p:txBody>
        </p:sp>
      </p:grpSp>
      <p:grpSp>
        <p:nvGrpSpPr>
          <p:cNvPr id="12" name="Group 27">
            <a:extLst>
              <a:ext uri="{FF2B5EF4-FFF2-40B4-BE49-F238E27FC236}">
                <a16:creationId xmlns:a16="http://schemas.microsoft.com/office/drawing/2014/main" id="{CB405374-1D43-0ED2-FA89-0E98B051515F}"/>
              </a:ext>
            </a:extLst>
          </p:cNvPr>
          <p:cNvGrpSpPr/>
          <p:nvPr/>
        </p:nvGrpSpPr>
        <p:grpSpPr>
          <a:xfrm>
            <a:off x="8184166" y="1456681"/>
            <a:ext cx="3654000" cy="4680905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 Same-side Corner of Rectangle 14">
              <a:extLst>
                <a:ext uri="{FF2B5EF4-FFF2-40B4-BE49-F238E27FC236}">
                  <a16:creationId xmlns:a16="http://schemas.microsoft.com/office/drawing/2014/main" id="{7FEBDA69-3E68-CE4B-EC1F-CC9ABD2596A7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 Same-side Corner of Rectangle 26">
              <a:extLst>
                <a:ext uri="{FF2B5EF4-FFF2-40B4-BE49-F238E27FC236}">
                  <a16:creationId xmlns:a16="http://schemas.microsoft.com/office/drawing/2014/main" id="{D145B1F8-00F7-A9B9-EE99-1D77E617E603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F1 SCORE</a:t>
              </a:r>
              <a:endParaRPr lang="en-GB"/>
            </a:p>
          </p:txBody>
        </p:sp>
      </p:grpSp>
      <p:sp>
        <p:nvSpPr>
          <p:cNvPr id="21" name="Oval 15">
            <a:extLst>
              <a:ext uri="{FF2B5EF4-FFF2-40B4-BE49-F238E27FC236}">
                <a16:creationId xmlns:a16="http://schemas.microsoft.com/office/drawing/2014/main" id="{73CE4F40-C458-298A-EFAF-46826C50710B}"/>
              </a:ext>
            </a:extLst>
          </p:cNvPr>
          <p:cNvSpPr/>
          <p:nvPr/>
        </p:nvSpPr>
        <p:spPr>
          <a:xfrm>
            <a:off x="4168343" y="1390623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AA7FC0EA-B9A0-AB7E-A283-76CE0E89993A}"/>
              </a:ext>
            </a:extLst>
          </p:cNvPr>
          <p:cNvSpPr/>
          <p:nvPr/>
        </p:nvSpPr>
        <p:spPr>
          <a:xfrm>
            <a:off x="8046139" y="1390623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9822F853-D180-1217-BCF0-1E1B5F937C73}"/>
              </a:ext>
            </a:extLst>
          </p:cNvPr>
          <p:cNvSpPr/>
          <p:nvPr/>
        </p:nvSpPr>
        <p:spPr>
          <a:xfrm>
            <a:off x="4244182" y="1471191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2</a:t>
            </a:r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22562F0C-667F-07DC-A6C5-3C1F6A9E0802}"/>
              </a:ext>
            </a:extLst>
          </p:cNvPr>
          <p:cNvSpPr/>
          <p:nvPr/>
        </p:nvSpPr>
        <p:spPr>
          <a:xfrm>
            <a:off x="8126707" y="147207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3</a:t>
            </a:r>
            <a:endParaRPr lang="en-GB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14193846-92E6-D599-6A83-C4A6BE21C6A9}"/>
              </a:ext>
            </a:extLst>
          </p:cNvPr>
          <p:cNvSpPr txBox="1"/>
          <p:nvPr/>
        </p:nvSpPr>
        <p:spPr>
          <a:xfrm>
            <a:off x="4379873" y="2215790"/>
            <a:ext cx="3491023" cy="3834236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r>
              <a:rPr lang="en-US"/>
              <a:t>How many of the customers who actually returned got recognized </a:t>
            </a:r>
            <a:br>
              <a:rPr lang="en-US"/>
            </a:br>
            <a:r>
              <a:rPr lang="en-US"/>
              <a:t>by the model.</a:t>
            </a:r>
          </a:p>
          <a:p>
            <a:br>
              <a:rPr lang="en-US"/>
            </a:br>
            <a:r>
              <a:rPr lang="en-US" b="1"/>
              <a:t>High</a:t>
            </a:r>
          </a:p>
          <a:p>
            <a:pPr marL="0" indent="0">
              <a:buNone/>
            </a:pPr>
            <a:r>
              <a:rPr lang="en-US"/>
              <a:t>We don't miss any potential returnees.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Low</a:t>
            </a:r>
            <a:br>
              <a:rPr lang="en-US"/>
            </a:br>
            <a:r>
              <a:rPr lang="en-US"/>
              <a:t>We miss out on many opportunities because we don't address them at all.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0AC46F6-61A5-0D76-93E6-408E61645661}"/>
              </a:ext>
            </a:extLst>
          </p:cNvPr>
          <p:cNvSpPr txBox="1"/>
          <p:nvPr/>
        </p:nvSpPr>
        <p:spPr>
          <a:xfrm>
            <a:off x="8184167" y="2186374"/>
            <a:ext cx="3461017" cy="3834236"/>
          </a:xfrm>
          <a:prstGeom prst="rect">
            <a:avLst/>
          </a:prstGeom>
          <a:noFill/>
        </p:spPr>
        <p:txBody>
          <a:bodyPr wrap="square" lIns="180000" tIns="0" rIns="0" bIns="0" rtlCol="0" anchor="t" anchorCtr="0">
            <a:noAutofit/>
          </a:bodyPr>
          <a:lstStyle/>
          <a:p>
            <a:r>
              <a:rPr lang="en-US"/>
              <a:t>The F1 score is the harmonic mean of precision and recall.</a:t>
            </a:r>
          </a:p>
          <a:p>
            <a:r>
              <a:rPr lang="en-US"/>
              <a:t>It helps us to find a good </a:t>
            </a:r>
            <a:r>
              <a:rPr lang="en-US" b="1"/>
              <a:t>balance</a:t>
            </a:r>
            <a:r>
              <a:rPr lang="en-US"/>
              <a:t>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too many unnecessary contacts (= high precision)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&amp; still as many return customers as possible (= high recall)</a:t>
            </a:r>
          </a:p>
          <a:p>
            <a:endParaRPr lang="en-US"/>
          </a:p>
          <a:p>
            <a:r>
              <a:rPr lang="en-US"/>
              <a:t>Ideal for CRM campaigns with a limited budget and the goal of maximizing impact.</a:t>
            </a:r>
          </a:p>
          <a:p>
            <a:endParaRPr lang="es-CL"/>
          </a:p>
        </p:txBody>
      </p:sp>
      <p:pic>
        <p:nvPicPr>
          <p:cNvPr id="3" name="Grafik 2" descr="Präsentation mit Checkliste mit einfarbiger Füllung">
            <a:extLst>
              <a:ext uri="{FF2B5EF4-FFF2-40B4-BE49-F238E27FC236}">
                <a16:creationId xmlns:a16="http://schemas.microsoft.com/office/drawing/2014/main" id="{71CC3394-A847-42B3-68C9-0F37ECCCA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3092" y="374878"/>
            <a:ext cx="1078216" cy="10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3CF2-A794-B51C-23B7-A75766D6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3D9A-1BDD-2BD7-5427-08C02109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Evaluation </a:t>
            </a:r>
            <a:r>
              <a:rPr lang="en-GB" b="1">
                <a:solidFill>
                  <a:schemeClr val="bg1"/>
                </a:solidFill>
              </a:rPr>
              <a:t>Criteria</a:t>
            </a:r>
            <a:endParaRPr lang="en-GB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13F07-6E0D-E43B-BEF4-AF5090B1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F7CDFC2-F68F-95C9-8285-C1E263BA0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46" y="1453094"/>
            <a:ext cx="6410288" cy="48051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150B05-753B-4870-15FB-0169A655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2" y="3940401"/>
            <a:ext cx="3092116" cy="2317854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F3F5266-1740-55AC-4399-1AB32F737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2" y="1453094"/>
            <a:ext cx="3092114" cy="2317853"/>
          </a:xfrm>
          <a:prstGeom prst="rect">
            <a:avLst/>
          </a:prstGeom>
        </p:spPr>
      </p:pic>
      <p:pic>
        <p:nvPicPr>
          <p:cNvPr id="3" name="Grafik 2" descr="Präsentation mit Checkliste mit einfarbiger Füllung">
            <a:extLst>
              <a:ext uri="{FF2B5EF4-FFF2-40B4-BE49-F238E27FC236}">
                <a16:creationId xmlns:a16="http://schemas.microsoft.com/office/drawing/2014/main" id="{9B33E091-1A1F-8CDE-5745-21F6AA338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3092" y="374878"/>
            <a:ext cx="1078216" cy="10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5352-62F2-20DB-3B64-74FFC5AA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F3BE3BD-9AA1-1AB8-806E-D238826F7C3B}"/>
              </a:ext>
            </a:extLst>
          </p:cNvPr>
          <p:cNvGrpSpPr/>
          <p:nvPr/>
        </p:nvGrpSpPr>
        <p:grpSpPr>
          <a:xfrm>
            <a:off x="838200" y="1940627"/>
            <a:ext cx="9669381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49D7058F-B865-4A5A-02B3-F13DF042D6CD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F0C2507A-B040-A868-593A-28CFBAE939C0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334B10-3852-5BFB-35F5-8E1D60ED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chemeClr val="bg1"/>
                </a:solidFill>
              </a:rPr>
              <a:t>And the </a:t>
            </a:r>
            <a:r>
              <a:rPr lang="en-GB" b="1">
                <a:solidFill>
                  <a:srgbClr val="FF4F01"/>
                </a:solidFill>
              </a:rPr>
              <a:t>Winner </a:t>
            </a:r>
            <a:r>
              <a:rPr lang="en-GB" b="1">
                <a:solidFill>
                  <a:schemeClr val="bg1"/>
                </a:solidFill>
              </a:rPr>
              <a:t>is</a:t>
            </a:r>
            <a:r>
              <a:rPr lang="en-GB" b="1">
                <a:solidFill>
                  <a:srgbClr val="FF4F01"/>
                </a:solidFill>
              </a:rPr>
              <a:t> </a:t>
            </a:r>
            <a:r>
              <a:rPr lang="en-GB" b="1" err="1">
                <a:solidFill>
                  <a:srgbClr val="FF4F01"/>
                </a:solidFill>
              </a:rPr>
              <a:t>XGBoost</a:t>
            </a:r>
            <a:endParaRPr lang="en-GB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3E17C-FB13-BADB-531E-B904BD98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5086A1-AA8E-E578-10EA-CABC277B91F7}"/>
              </a:ext>
            </a:extLst>
          </p:cNvPr>
          <p:cNvSpPr txBox="1"/>
          <p:nvPr/>
        </p:nvSpPr>
        <p:spPr>
          <a:xfrm>
            <a:off x="991546" y="2097652"/>
            <a:ext cx="9332667" cy="3851734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lang="en-US" b="1">
                <a:solidFill>
                  <a:prstClr val="black"/>
                </a:solidFill>
                <a:latin typeface="Calibri (Body)"/>
              </a:rPr>
              <a:t>The best balance between performance &amp; reliability</a:t>
            </a:r>
            <a:endParaRPr lang="de-DE"/>
          </a:p>
          <a:p>
            <a:pPr marL="457200" indent="-457200">
              <a:spcAft>
                <a:spcPts val="600"/>
              </a:spcAft>
              <a:buClr>
                <a:srgbClr val="FF4F01"/>
              </a:buClr>
              <a:buFont typeface="+mj-lt"/>
              <a:buAutoNum type="arabicPeriod"/>
              <a:defRPr/>
            </a:pPr>
            <a:r>
              <a:rPr lang="en-US"/>
              <a:t>We don't miss any potential returnees.</a:t>
            </a:r>
            <a:br>
              <a:rPr lang="de-DE"/>
            </a:br>
            <a:r>
              <a:rPr lang="de-DE"/>
              <a:t>Recall = 0.76 -&gt; </a:t>
            </a:r>
            <a:r>
              <a:rPr lang="de-DE" err="1"/>
              <a:t>XGBoost</a:t>
            </a:r>
            <a:r>
              <a:rPr lang="de-DE"/>
              <a:t> </a:t>
            </a:r>
            <a:r>
              <a:rPr lang="de-DE" err="1"/>
              <a:t>recognizes</a:t>
            </a:r>
            <a:r>
              <a:rPr lang="de-DE"/>
              <a:t> </a:t>
            </a:r>
            <a:r>
              <a:rPr lang="de-DE" err="1"/>
              <a:t>almost</a:t>
            </a:r>
            <a:r>
              <a:rPr lang="de-DE"/>
              <a:t> </a:t>
            </a:r>
            <a:r>
              <a:rPr lang="de-DE" b="1"/>
              <a:t>8 out </a:t>
            </a:r>
            <a:r>
              <a:rPr lang="de-DE" b="1" err="1"/>
              <a:t>of</a:t>
            </a:r>
            <a:r>
              <a:rPr lang="de-DE" b="1"/>
              <a:t> 10 </a:t>
            </a:r>
            <a:r>
              <a:rPr lang="de-DE" err="1"/>
              <a:t>reactivatable</a:t>
            </a:r>
            <a:r>
              <a:rPr lang="de-DE"/>
              <a:t> </a:t>
            </a:r>
            <a:r>
              <a:rPr lang="de-DE" err="1"/>
              <a:t>customers</a:t>
            </a:r>
            <a:r>
              <a:rPr lang="de-DE"/>
              <a:t> </a:t>
            </a:r>
          </a:p>
          <a:p>
            <a:pPr marL="457200" indent="-457200">
              <a:spcAft>
                <a:spcPts val="600"/>
              </a:spcAft>
              <a:buClr>
                <a:srgbClr val="FF4F01"/>
              </a:buClr>
              <a:buFont typeface="+mj-lt"/>
              <a:buAutoNum type="arabicPeriod"/>
              <a:defRPr/>
            </a:pP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concentrating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customers</a:t>
            </a:r>
            <a:r>
              <a:rPr lang="de-DE"/>
              <a:t> and </a:t>
            </a:r>
            <a:r>
              <a:rPr lang="de-DE" err="1"/>
              <a:t>dont</a:t>
            </a:r>
            <a:r>
              <a:rPr lang="de-DE"/>
              <a:t> </a:t>
            </a:r>
            <a:r>
              <a:rPr lang="de-DE" err="1"/>
              <a:t>annoy</a:t>
            </a:r>
            <a:r>
              <a:rPr lang="de-DE"/>
              <a:t> </a:t>
            </a:r>
            <a:r>
              <a:rPr lang="de-DE" err="1"/>
              <a:t>wrong</a:t>
            </a:r>
            <a:r>
              <a:rPr lang="de-DE"/>
              <a:t> </a:t>
            </a:r>
            <a:r>
              <a:rPr lang="de-DE" err="1"/>
              <a:t>ones</a:t>
            </a:r>
            <a:endParaRPr lang="de-DE"/>
          </a:p>
          <a:p>
            <a:pPr marL="457200" indent="-457200">
              <a:spcAft>
                <a:spcPts val="600"/>
              </a:spcAft>
              <a:buClr>
                <a:srgbClr val="FF4F01"/>
              </a:buClr>
              <a:buFont typeface="+mj-lt"/>
              <a:buAutoNum type="arabicPeriod"/>
              <a:defRPr/>
            </a:pPr>
            <a:endParaRPr lang="de-DE"/>
          </a:p>
          <a:p>
            <a:pPr>
              <a:spcAft>
                <a:spcPts val="600"/>
              </a:spcAft>
              <a:buClr>
                <a:srgbClr val="FF4F01"/>
              </a:buClr>
              <a:defRPr/>
            </a:pPr>
            <a:r>
              <a:rPr lang="en-US" b="1" err="1">
                <a:solidFill>
                  <a:prstClr val="black"/>
                </a:solidFill>
                <a:latin typeface="Calibri (Body)"/>
              </a:rPr>
              <a:t>XGBoost</a:t>
            </a:r>
            <a:r>
              <a:rPr lang="en-US" b="1">
                <a:solidFill>
                  <a:prstClr val="black"/>
                </a:solidFill>
                <a:latin typeface="Calibri (Body)"/>
              </a:rPr>
              <a:t> = Maximum impact with minimum wastage</a:t>
            </a:r>
            <a:r>
              <a:rPr lang="de-DE" b="1">
                <a:solidFill>
                  <a:prstClr val="black"/>
                </a:solidFill>
                <a:latin typeface="Calibri (Body)"/>
              </a:rPr>
              <a:t>.</a:t>
            </a:r>
          </a:p>
          <a:p>
            <a:pPr>
              <a:spcAft>
                <a:spcPts val="600"/>
              </a:spcAft>
              <a:buClr>
                <a:srgbClr val="FF4F01"/>
              </a:buClr>
              <a:defRPr/>
            </a:pPr>
            <a:endParaRPr lang="de-DE" b="1">
              <a:solidFill>
                <a:prstClr val="black"/>
              </a:solidFill>
              <a:latin typeface="Calibri (Body)"/>
            </a:endParaRPr>
          </a:p>
          <a:p>
            <a:pPr>
              <a:spcAft>
                <a:spcPts val="600"/>
              </a:spcAft>
              <a:buClr>
                <a:srgbClr val="FF4F01"/>
              </a:buClr>
              <a:defRPr/>
            </a:pPr>
            <a:r>
              <a:rPr lang="de-DE" sz="1800" b="1" err="1">
                <a:solidFill>
                  <a:prstClr val="black"/>
                </a:solidFill>
                <a:latin typeface="Calibri (Body)"/>
              </a:rPr>
              <a:t>Good</a:t>
            </a:r>
            <a:r>
              <a:rPr lang="de-DE" sz="1800" b="1">
                <a:solidFill>
                  <a:prstClr val="black"/>
                </a:solidFill>
                <a:latin typeface="Calibri (Body)"/>
              </a:rPr>
              <a:t> </a:t>
            </a:r>
            <a:r>
              <a:rPr lang="de-DE" sz="1800" b="1" err="1">
                <a:solidFill>
                  <a:prstClr val="black"/>
                </a:solidFill>
                <a:latin typeface="Calibri (Body)"/>
              </a:rPr>
              <a:t>generalizability</a:t>
            </a:r>
            <a:br>
              <a:rPr lang="de-DE" sz="1800" b="1">
                <a:solidFill>
                  <a:prstClr val="black"/>
                </a:solidFill>
                <a:latin typeface="Calibri (Body)"/>
              </a:rPr>
            </a:br>
            <a:r>
              <a:rPr lang="en-US" sz="1800">
                <a:solidFill>
                  <a:prstClr val="black"/>
                </a:solidFill>
                <a:latin typeface="Calibri (Body)"/>
              </a:rPr>
              <a:t>The model behaves consistently on unknown data (no overfitting)</a:t>
            </a:r>
          </a:p>
        </p:txBody>
      </p:sp>
      <p:pic>
        <p:nvPicPr>
          <p:cNvPr id="8" name="Grafik 7" descr="Trophäe mit einfarbiger Füllung">
            <a:extLst>
              <a:ext uri="{FF2B5EF4-FFF2-40B4-BE49-F238E27FC236}">
                <a16:creationId xmlns:a16="http://schemas.microsoft.com/office/drawing/2014/main" id="{ADC4E348-840B-3081-D706-8CE146191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800" y="5225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C4FE-037A-D8ED-670A-57C19190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D18A-E18F-74A4-49AF-DCA58EF7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39" y="2766218"/>
            <a:ext cx="4764932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5. Business Insights</a:t>
            </a:r>
            <a:endParaRPr lang="es-CL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40B1-C556-666A-7DD1-BF49904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23</a:t>
            </a:fld>
            <a:endParaRPr lang="it-IT"/>
          </a:p>
        </p:txBody>
      </p:sp>
      <p:pic>
        <p:nvPicPr>
          <p:cNvPr id="4098" name="Picture 2" descr="Generiertes Bild">
            <a:extLst>
              <a:ext uri="{FF2B5EF4-FFF2-40B4-BE49-F238E27FC236}">
                <a16:creationId xmlns:a16="http://schemas.microsoft.com/office/drawing/2014/main" id="{90CD3A88-2EFF-8640-996D-3B6FC566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3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B13E-F692-531E-706E-3D7E129D5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8752-CAAF-E74C-1EF9-A00F11B2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Business Insights</a:t>
            </a:r>
            <a:endParaRPr lang="en-GB" b="1">
              <a:solidFill>
                <a:srgbClr val="FF4F0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21C72-25B6-5DB5-7DF7-743631CC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118C9CB5-9DA9-6D29-D90D-5880A8A72C1A}"/>
              </a:ext>
            </a:extLst>
          </p:cNvPr>
          <p:cNvGrpSpPr/>
          <p:nvPr/>
        </p:nvGrpSpPr>
        <p:grpSpPr>
          <a:xfrm>
            <a:off x="838199" y="1453095"/>
            <a:ext cx="10515600" cy="4496291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 Same-side Corner of Rectangle 14">
              <a:extLst>
                <a:ext uri="{FF2B5EF4-FFF2-40B4-BE49-F238E27FC236}">
                  <a16:creationId xmlns:a16="http://schemas.microsoft.com/office/drawing/2014/main" id="{9ED07421-8D5E-46DF-CFA2-5DB45101A2B9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 Same-side Corner of Rectangle 26">
              <a:extLst>
                <a:ext uri="{FF2B5EF4-FFF2-40B4-BE49-F238E27FC236}">
                  <a16:creationId xmlns:a16="http://schemas.microsoft.com/office/drawing/2014/main" id="{57E66B52-D9DF-EEF3-C69E-4056BE8C6830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REVENUE GROWTH FROM SMART REACTIVATION</a:t>
              </a:r>
            </a:p>
          </p:txBody>
        </p:sp>
      </p:grpSp>
      <p:sp>
        <p:nvSpPr>
          <p:cNvPr id="13" name="TextBox 40">
            <a:extLst>
              <a:ext uri="{FF2B5EF4-FFF2-40B4-BE49-F238E27FC236}">
                <a16:creationId xmlns:a16="http://schemas.microsoft.com/office/drawing/2014/main" id="{33C74C08-144A-47C5-D865-DBF74FBA6D51}"/>
              </a:ext>
            </a:extLst>
          </p:cNvPr>
          <p:cNvSpPr txBox="1"/>
          <p:nvPr/>
        </p:nvSpPr>
        <p:spPr>
          <a:xfrm>
            <a:off x="1212197" y="2094419"/>
            <a:ext cx="9495700" cy="3669977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b="1"/>
              <a:t>Higher sales by reactivating the right customers</a:t>
            </a:r>
            <a:br>
              <a:rPr lang="en-US" b="1"/>
            </a:br>
            <a:r>
              <a:rPr lang="en-US"/>
              <a:t>The model captures nearly all returnable customers – unlocking full revenue potential.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</a:pPr>
            <a:endParaRPr lang="en-US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b="1"/>
              <a:t>Recurring revenue through targeted reactivation</a:t>
            </a:r>
            <a:br>
              <a:rPr lang="en-US" b="1"/>
            </a:br>
            <a:r>
              <a:rPr lang="en-US"/>
              <a:t>Reactivated customers often make repeat purchases.→ The model helps unlock sustainable revenue streams without acquiring new customers.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</a:pPr>
            <a:endParaRPr lang="en-US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Lower acquisition costs</a:t>
            </a:r>
            <a:br>
              <a:rPr lang="en-US" b="1"/>
            </a:br>
            <a:r>
              <a:rPr lang="en-US"/>
              <a:t>Reactivation is cheaper than acquiring new customers – the model focuses on cases where it’s most cost-efficient.</a:t>
            </a:r>
          </a:p>
        </p:txBody>
      </p:sp>
      <p:sp>
        <p:nvSpPr>
          <p:cNvPr id="14" name="Oval 18">
            <a:extLst>
              <a:ext uri="{FF2B5EF4-FFF2-40B4-BE49-F238E27FC236}">
                <a16:creationId xmlns:a16="http://schemas.microsoft.com/office/drawing/2014/main" id="{61B84795-2183-3524-B71D-B4D6979D105D}"/>
              </a:ext>
            </a:extLst>
          </p:cNvPr>
          <p:cNvSpPr/>
          <p:nvPr/>
        </p:nvSpPr>
        <p:spPr>
          <a:xfrm>
            <a:off x="700245" y="136587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4A3D83E0-6357-837E-2295-A214A150033D}"/>
              </a:ext>
            </a:extLst>
          </p:cNvPr>
          <p:cNvSpPr/>
          <p:nvPr/>
        </p:nvSpPr>
        <p:spPr>
          <a:xfrm>
            <a:off x="780813" y="145545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cs typeface="Calibri"/>
            </a:endParaRPr>
          </a:p>
        </p:txBody>
      </p:sp>
      <p:pic>
        <p:nvPicPr>
          <p:cNvPr id="18" name="Grafik 17" descr="Aufwärtstrend mit einfarbiger Füllung">
            <a:extLst>
              <a:ext uri="{FF2B5EF4-FFF2-40B4-BE49-F238E27FC236}">
                <a16:creationId xmlns:a16="http://schemas.microsoft.com/office/drawing/2014/main" id="{E1B99E36-4DB1-FEB0-37C2-90D96A33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551" y="1545580"/>
            <a:ext cx="363849" cy="363849"/>
          </a:xfrm>
          <a:prstGeom prst="rect">
            <a:avLst/>
          </a:prstGeom>
        </p:spPr>
      </p:pic>
      <p:pic>
        <p:nvPicPr>
          <p:cNvPr id="19" name="Grafik 18" descr="Aufwärtstrend mit einfarbiger Füllung">
            <a:extLst>
              <a:ext uri="{FF2B5EF4-FFF2-40B4-BE49-F238E27FC236}">
                <a16:creationId xmlns:a16="http://schemas.microsoft.com/office/drawing/2014/main" id="{6B5FCFB8-F530-B794-001C-C671B5C1C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3498" y="417631"/>
            <a:ext cx="91439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A3F1-2115-47A1-3D58-9EF2CCC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E6CD-E67F-4579-C57B-B695C1BB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Business Insights</a:t>
            </a:r>
            <a:endParaRPr lang="en-GB" b="1">
              <a:solidFill>
                <a:srgbClr val="FF4F0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8284-D11A-ED4D-FB95-CC78167F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63963374-B3C2-0CDE-551C-0521F16E0955}"/>
              </a:ext>
            </a:extLst>
          </p:cNvPr>
          <p:cNvGrpSpPr/>
          <p:nvPr/>
        </p:nvGrpSpPr>
        <p:grpSpPr>
          <a:xfrm>
            <a:off x="838200" y="1453095"/>
            <a:ext cx="10515600" cy="4496291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 Same-side Corner of Rectangle 14">
              <a:extLst>
                <a:ext uri="{FF2B5EF4-FFF2-40B4-BE49-F238E27FC236}">
                  <a16:creationId xmlns:a16="http://schemas.microsoft.com/office/drawing/2014/main" id="{5682DE7E-4F7C-3B20-1DF5-BE20D0B34457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ound Same-side Corner of Rectangle 26">
              <a:extLst>
                <a:ext uri="{FF2B5EF4-FFF2-40B4-BE49-F238E27FC236}">
                  <a16:creationId xmlns:a16="http://schemas.microsoft.com/office/drawing/2014/main" id="{A39805C9-5AF1-1978-D5E7-F3F997AA8A04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/>
                <a:t>MORE EFFICIENT &amp; TARGETED MARKETING</a:t>
              </a:r>
              <a:endParaRPr lang="en-US"/>
            </a:p>
          </p:txBody>
        </p:sp>
      </p:grpSp>
      <p:sp>
        <p:nvSpPr>
          <p:cNvPr id="8" name="Oval 18">
            <a:extLst>
              <a:ext uri="{FF2B5EF4-FFF2-40B4-BE49-F238E27FC236}">
                <a16:creationId xmlns:a16="http://schemas.microsoft.com/office/drawing/2014/main" id="{3AB09104-E5B2-25C4-AD34-504A8B437164}"/>
              </a:ext>
            </a:extLst>
          </p:cNvPr>
          <p:cNvSpPr/>
          <p:nvPr/>
        </p:nvSpPr>
        <p:spPr>
          <a:xfrm>
            <a:off x="700245" y="136587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B3B82701-C33A-CBBC-E6F8-3D09873F17AC}"/>
              </a:ext>
            </a:extLst>
          </p:cNvPr>
          <p:cNvSpPr/>
          <p:nvPr/>
        </p:nvSpPr>
        <p:spPr>
          <a:xfrm>
            <a:off x="780813" y="145545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cs typeface="Calibri"/>
            </a:endParaRPr>
          </a:p>
        </p:txBody>
      </p:sp>
      <p:pic>
        <p:nvPicPr>
          <p:cNvPr id="10" name="Grafik 9" descr="Aufwärtstrend mit einfarbiger Füllung">
            <a:extLst>
              <a:ext uri="{FF2B5EF4-FFF2-40B4-BE49-F238E27FC236}">
                <a16:creationId xmlns:a16="http://schemas.microsoft.com/office/drawing/2014/main" id="{2739419A-4AD5-C7ED-3ADA-03B98F624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551" y="1545580"/>
            <a:ext cx="363849" cy="363849"/>
          </a:xfrm>
          <a:prstGeom prst="rect">
            <a:avLst/>
          </a:prstGeom>
        </p:spPr>
      </p:pic>
      <p:sp>
        <p:nvSpPr>
          <p:cNvPr id="11" name="TextBox 40">
            <a:extLst>
              <a:ext uri="{FF2B5EF4-FFF2-40B4-BE49-F238E27FC236}">
                <a16:creationId xmlns:a16="http://schemas.microsoft.com/office/drawing/2014/main" id="{B50891BA-6E8B-2702-5470-0C6BEB06055F}"/>
              </a:ext>
            </a:extLst>
          </p:cNvPr>
          <p:cNvSpPr txBox="1"/>
          <p:nvPr/>
        </p:nvSpPr>
        <p:spPr>
          <a:xfrm>
            <a:off x="1275400" y="2114246"/>
            <a:ext cx="9495700" cy="3669977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Clear targeting, less waste</a:t>
            </a:r>
            <a:br>
              <a:rPr lang="en-US" b="1"/>
            </a:br>
            <a:r>
              <a:rPr lang="en-US"/>
              <a:t>The model defines a precise reactivation group – campaigns focus only on those who matter.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Higher marketing ROI</a:t>
            </a:r>
            <a:br>
              <a:rPr lang="en-US" b="1"/>
            </a:br>
            <a:r>
              <a:rPr lang="en-US"/>
              <a:t>Resources are used where the chance of success is highest – with measurable return.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Smarter segmentation based on data</a:t>
            </a:r>
            <a:br>
              <a:rPr lang="en-US" b="1"/>
            </a:br>
            <a:r>
              <a:rPr lang="en-US"/>
              <a:t>We identify high-potential customer segments using model insights – improving targeting and outcomes.</a:t>
            </a:r>
          </a:p>
        </p:txBody>
      </p:sp>
      <p:pic>
        <p:nvPicPr>
          <p:cNvPr id="12" name="Grafik 11" descr="Aufwärtstrend mit einfarbiger Füllung">
            <a:extLst>
              <a:ext uri="{FF2B5EF4-FFF2-40B4-BE49-F238E27FC236}">
                <a16:creationId xmlns:a16="http://schemas.microsoft.com/office/drawing/2014/main" id="{DD0FF8B9-3B7F-9354-5A16-3CBDDB5B2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3498" y="417631"/>
            <a:ext cx="91439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2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B48E4-3F28-EC89-E433-51F5D151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39FF-CDF6-0FB2-2299-DC87D0E3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Business Insights</a:t>
            </a:r>
            <a:endParaRPr lang="en-GB" b="1">
              <a:solidFill>
                <a:srgbClr val="FF4F0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63356-135A-5870-169A-DF513A36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F9B18D77-BD39-235C-4362-8026463F85EA}"/>
              </a:ext>
            </a:extLst>
          </p:cNvPr>
          <p:cNvGrpSpPr/>
          <p:nvPr/>
        </p:nvGrpSpPr>
        <p:grpSpPr>
          <a:xfrm>
            <a:off x="838200" y="1453095"/>
            <a:ext cx="10515600" cy="4496291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 Same-side Corner of Rectangle 14">
              <a:extLst>
                <a:ext uri="{FF2B5EF4-FFF2-40B4-BE49-F238E27FC236}">
                  <a16:creationId xmlns:a16="http://schemas.microsoft.com/office/drawing/2014/main" id="{F01882D4-9CDD-5CE1-1117-8B51334F5683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 Same-side Corner of Rectangle 26">
              <a:extLst>
                <a:ext uri="{FF2B5EF4-FFF2-40B4-BE49-F238E27FC236}">
                  <a16:creationId xmlns:a16="http://schemas.microsoft.com/office/drawing/2014/main" id="{A000F3AD-358A-6E23-384A-57979BA55B0F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CUSTOMER INSIGHTS &amp; BONDING</a:t>
              </a:r>
            </a:p>
          </p:txBody>
        </p:sp>
      </p:grpSp>
      <p:sp>
        <p:nvSpPr>
          <p:cNvPr id="9" name="Oval 18">
            <a:extLst>
              <a:ext uri="{FF2B5EF4-FFF2-40B4-BE49-F238E27FC236}">
                <a16:creationId xmlns:a16="http://schemas.microsoft.com/office/drawing/2014/main" id="{6D0FB0CB-26FE-4A78-6399-928868C4176A}"/>
              </a:ext>
            </a:extLst>
          </p:cNvPr>
          <p:cNvSpPr/>
          <p:nvPr/>
        </p:nvSpPr>
        <p:spPr>
          <a:xfrm>
            <a:off x="700245" y="136587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BD4D7BCF-28E1-0E00-FC0E-7035140E3E35}"/>
              </a:ext>
            </a:extLst>
          </p:cNvPr>
          <p:cNvSpPr/>
          <p:nvPr/>
        </p:nvSpPr>
        <p:spPr>
          <a:xfrm>
            <a:off x="780813" y="1455452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cs typeface="Calibri"/>
            </a:endParaRPr>
          </a:p>
        </p:txBody>
      </p:sp>
      <p:pic>
        <p:nvPicPr>
          <p:cNvPr id="11" name="Grafik 10" descr="Aufwärtstrend mit einfarbiger Füllung">
            <a:extLst>
              <a:ext uri="{FF2B5EF4-FFF2-40B4-BE49-F238E27FC236}">
                <a16:creationId xmlns:a16="http://schemas.microsoft.com/office/drawing/2014/main" id="{5522DB37-43A4-B3DD-7A61-3E4BBED9E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551" y="1545580"/>
            <a:ext cx="363849" cy="363849"/>
          </a:xfrm>
          <a:prstGeom prst="rect">
            <a:avLst/>
          </a:prstGeom>
        </p:spPr>
      </p:pic>
      <p:sp>
        <p:nvSpPr>
          <p:cNvPr id="12" name="TextBox 40">
            <a:extLst>
              <a:ext uri="{FF2B5EF4-FFF2-40B4-BE49-F238E27FC236}">
                <a16:creationId xmlns:a16="http://schemas.microsoft.com/office/drawing/2014/main" id="{933CEDE5-1247-C0DF-42B8-0394AF450A47}"/>
              </a:ext>
            </a:extLst>
          </p:cNvPr>
          <p:cNvSpPr txBox="1"/>
          <p:nvPr/>
        </p:nvSpPr>
        <p:spPr>
          <a:xfrm>
            <a:off x="1275400" y="2132274"/>
            <a:ext cx="9495700" cy="3669977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Understanding customer motivation</a:t>
            </a:r>
            <a:br>
              <a:rPr lang="en-US" b="1"/>
            </a:br>
            <a:r>
              <a:rPr lang="en-US"/>
              <a:t>The model shows which factors drive reactivation – enabling more relevant offers and stronger engagement.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Data-backed decision-making</a:t>
            </a:r>
            <a:br>
              <a:rPr lang="en-US" b="1"/>
            </a:br>
            <a:r>
              <a:rPr lang="en-US"/>
              <a:t>The model reveals why a customer might return – supporting better strategic decisions.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b="1"/>
              <a:t>Stronger long-term customer loyalty</a:t>
            </a:r>
            <a:br>
              <a:rPr lang="en-US" b="1"/>
            </a:br>
            <a:r>
              <a:rPr lang="en-US"/>
              <a:t>Reactivated customers can become loyal relationships – increasing their long-term value.</a:t>
            </a:r>
          </a:p>
        </p:txBody>
      </p:sp>
      <p:pic>
        <p:nvPicPr>
          <p:cNvPr id="13" name="Grafik 12" descr="Aufwärtstrend mit einfarbiger Füllung">
            <a:extLst>
              <a:ext uri="{FF2B5EF4-FFF2-40B4-BE49-F238E27FC236}">
                <a16:creationId xmlns:a16="http://schemas.microsoft.com/office/drawing/2014/main" id="{8ACFA8BF-9AD5-5304-DA8B-43BDACEB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3498" y="417631"/>
            <a:ext cx="91439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1D112-4C41-8361-2721-00A4722B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D5E3BD8-7EE1-939D-A130-32585037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941" y="32533"/>
            <a:ext cx="5076286" cy="17454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27E468C-8DBC-37F3-9DF1-8DB6FF1D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67" y="2186166"/>
            <a:ext cx="7803556" cy="426757"/>
          </a:xfrm>
          <a:prstGeom prst="rect">
            <a:avLst/>
          </a:prstGeom>
        </p:spPr>
      </p:pic>
      <p:sp>
        <p:nvSpPr>
          <p:cNvPr id="2" name="CasellaDiTesto 11">
            <a:extLst>
              <a:ext uri="{FF2B5EF4-FFF2-40B4-BE49-F238E27FC236}">
                <a16:creationId xmlns:a16="http://schemas.microsoft.com/office/drawing/2014/main" id="{30EF846A-D229-DA49-A283-06D3AA45397F}"/>
              </a:ext>
            </a:extLst>
          </p:cNvPr>
          <p:cNvSpPr txBox="1"/>
          <p:nvPr/>
        </p:nvSpPr>
        <p:spPr>
          <a:xfrm flipH="1">
            <a:off x="7603323" y="5611721"/>
            <a:ext cx="18000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ea typeface="+mn-lt"/>
                <a:cs typeface="+mn-lt"/>
              </a:rPr>
              <a:t>Jacopo Abete</a:t>
            </a:r>
            <a:endParaRPr lang="it-IT" sz="1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9F04E47-C6C6-1164-CC10-83626FD2E5D8}"/>
              </a:ext>
            </a:extLst>
          </p:cNvPr>
          <p:cNvSpPr txBox="1"/>
          <p:nvPr/>
        </p:nvSpPr>
        <p:spPr>
          <a:xfrm>
            <a:off x="4724400" y="56098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Gotham Book"/>
              </a:rPr>
              <a:t>Ignacio Kreis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2332BBF-2CBF-8113-F754-93945AFAEB80}"/>
              </a:ext>
            </a:extLst>
          </p:cNvPr>
          <p:cNvSpPr txBox="1"/>
          <p:nvPr/>
        </p:nvSpPr>
        <p:spPr>
          <a:xfrm>
            <a:off x="281797" y="5617078"/>
            <a:ext cx="222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solidFill>
                  <a:schemeClr val="bg1"/>
                </a:solidFill>
                <a:latin typeface="Gotham Book" pitchFamily="50" charset="0"/>
              </a:rPr>
              <a:t>Roberto </a:t>
            </a:r>
            <a:r>
              <a:rPr lang="de-DE" sz="1400" err="1">
                <a:solidFill>
                  <a:schemeClr val="bg1"/>
                </a:solidFill>
                <a:latin typeface="Gotham Book" pitchFamily="50" charset="0"/>
              </a:rPr>
              <a:t>Vanzetta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91A308A-043C-A1A8-3A95-BD957D8E3761}"/>
              </a:ext>
            </a:extLst>
          </p:cNvPr>
          <p:cNvSpPr txBox="1"/>
          <p:nvPr/>
        </p:nvSpPr>
        <p:spPr>
          <a:xfrm>
            <a:off x="2952689" y="5617077"/>
            <a:ext cx="16229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Helena Borges Daré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5CC5A05-93DC-FF7E-26D0-A0AB40B7FBCC}"/>
              </a:ext>
            </a:extLst>
          </p:cNvPr>
          <p:cNvSpPr txBox="1"/>
          <p:nvPr/>
        </p:nvSpPr>
        <p:spPr>
          <a:xfrm>
            <a:off x="9539047" y="56098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</a:rPr>
              <a:t>Jasper von Pachelbel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Picture 2" descr="A person in a blue suit&#10;&#10;AI-generated content may be incorrect.">
            <a:extLst>
              <a:ext uri="{FF2B5EF4-FFF2-40B4-BE49-F238E27FC236}">
                <a16:creationId xmlns:a16="http://schemas.microsoft.com/office/drawing/2014/main" id="{39822331-46B8-FB58-2DE9-328D0987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76" t="11753" r="13541"/>
          <a:stretch/>
        </p:blipFill>
        <p:spPr>
          <a:xfrm>
            <a:off x="7603324" y="3695442"/>
            <a:ext cx="1800000" cy="1829134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13C74-B3FF-87F2-1EFF-1DBF3C45E2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74" r="11474"/>
          <a:stretch/>
        </p:blipFill>
        <p:spPr>
          <a:xfrm>
            <a:off x="2864178" y="3728487"/>
            <a:ext cx="1800000" cy="1796089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9CA38-3DD1-55CC-3AB7-6A711C59B8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24" b="-2142"/>
          <a:stretch/>
        </p:blipFill>
        <p:spPr>
          <a:xfrm>
            <a:off x="9972895" y="3728487"/>
            <a:ext cx="1800000" cy="1796089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in a blue shirt&#10;&#10;AI-generated content may be incorrect.">
            <a:extLst>
              <a:ext uri="{FF2B5EF4-FFF2-40B4-BE49-F238E27FC236}">
                <a16:creationId xmlns:a16="http://schemas.microsoft.com/office/drawing/2014/main" id="{CA9D8158-3D86-1112-E6CA-1186656D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5113" r="12903"/>
          <a:stretch/>
        </p:blipFill>
        <p:spPr>
          <a:xfrm>
            <a:off x="494605" y="3682975"/>
            <a:ext cx="1800000" cy="1841601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 descr="A person in a blue suit&#10;&#10;AI-generated content may be incorrect.">
            <a:extLst>
              <a:ext uri="{FF2B5EF4-FFF2-40B4-BE49-F238E27FC236}">
                <a16:creationId xmlns:a16="http://schemas.microsoft.com/office/drawing/2014/main" id="{FADCDF3E-9433-AB18-4E04-863CA56F1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 t="8794" r="13641"/>
          <a:stretch/>
        </p:blipFill>
        <p:spPr>
          <a:xfrm>
            <a:off x="5233751" y="3696935"/>
            <a:ext cx="1800000" cy="1827641"/>
          </a:xfrm>
          <a:prstGeom prst="ellipse">
            <a:avLst/>
          </a:prstGeom>
          <a:ln w="63500" cap="rnd">
            <a:solidFill>
              <a:srgbClr val="FF4F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Bologna Business School - YouTube">
            <a:extLst>
              <a:ext uri="{FF2B5EF4-FFF2-40B4-BE49-F238E27FC236}">
                <a16:creationId xmlns:a16="http://schemas.microsoft.com/office/drawing/2014/main" id="{C6D1B809-9EE0-138D-3E4E-B5770F51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59" y="180917"/>
            <a:ext cx="2005249" cy="200524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E3400F4-ED9D-7101-4B9D-677585CB5603}"/>
              </a:ext>
            </a:extLst>
          </p:cNvPr>
          <p:cNvSpPr txBox="1">
            <a:spLocks/>
          </p:cNvSpPr>
          <p:nvPr/>
        </p:nvSpPr>
        <p:spPr>
          <a:xfrm>
            <a:off x="787814" y="2506626"/>
            <a:ext cx="10396537" cy="11525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defRPr/>
            </a:pPr>
            <a:r>
              <a:rPr lang="it-IT" sz="2800" b="1">
                <a:solidFill>
                  <a:srgbClr val="FF4F01"/>
                </a:solidFill>
                <a:latin typeface="Arial"/>
                <a:ea typeface="ヒラギノ角ゴ Pro W3" charset="-128"/>
                <a:cs typeface="Arial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20527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884B8C3-5762-15E9-F0F9-40ECEAD9648D}"/>
              </a:ext>
            </a:extLst>
          </p:cNvPr>
          <p:cNvGrpSpPr/>
          <p:nvPr/>
        </p:nvGrpSpPr>
        <p:grpSpPr>
          <a:xfrm>
            <a:off x="838200" y="1940627"/>
            <a:ext cx="5658678" cy="4008759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EB8DC3ED-FEC7-7DFB-BAA9-5544159A61EA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70387DBE-17F7-8706-D0FA-4EF52949357A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DATASET ANALYSIS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23136E5-256C-9E9E-BAEA-80F765B116CB}"/>
              </a:ext>
            </a:extLst>
          </p:cNvPr>
          <p:cNvSpPr/>
          <p:nvPr/>
        </p:nvSpPr>
        <p:spPr>
          <a:xfrm>
            <a:off x="697820" y="185402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B55900-D14B-F873-FFD1-905098B7D404}"/>
              </a:ext>
            </a:extLst>
          </p:cNvPr>
          <p:cNvSpPr/>
          <p:nvPr/>
        </p:nvSpPr>
        <p:spPr>
          <a:xfrm>
            <a:off x="778388" y="1934588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BF85C-A37E-8D31-9675-74598154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Using Association Rules</a:t>
            </a:r>
            <a:r>
              <a:rPr lang="en-GB" baseline="30000">
                <a:solidFill>
                  <a:schemeClr val="bg1"/>
                </a:solidFill>
              </a:rPr>
              <a:t>1</a:t>
            </a:r>
            <a:r>
              <a:rPr lang="en-GB">
                <a:solidFill>
                  <a:schemeClr val="bg1"/>
                </a:solidFill>
              </a:rPr>
              <a:t> over </a:t>
            </a:r>
            <a:r>
              <a:rPr lang="en-GB" b="1">
                <a:solidFill>
                  <a:srgbClr val="FF4F01"/>
                </a:solidFill>
              </a:rPr>
              <a:t>46k Purchasing Patterns</a:t>
            </a:r>
            <a:r>
              <a:rPr lang="en-GB">
                <a:solidFill>
                  <a:schemeClr val="accent2"/>
                </a:solidFill>
              </a:rPr>
              <a:t> </a:t>
            </a:r>
            <a:r>
              <a:rPr lang="en-GB">
                <a:solidFill>
                  <a:schemeClr val="bg1"/>
                </a:solidFill>
              </a:rPr>
              <a:t>were identified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A7636-2E0B-5EBD-E9D9-84C5F1DF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28</a:t>
            </a:fld>
            <a:endParaRPr lang="it-IT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22048E0B-3C46-F3BB-BA1B-C057C9DE8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298" y="1993498"/>
            <a:ext cx="469421" cy="4694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6C7F7-5FD3-2144-06FD-BB94531CE3B7}"/>
              </a:ext>
            </a:extLst>
          </p:cNvPr>
          <p:cNvGrpSpPr/>
          <p:nvPr/>
        </p:nvGrpSpPr>
        <p:grpSpPr>
          <a:xfrm>
            <a:off x="6827156" y="1854020"/>
            <a:ext cx="4526644" cy="4095366"/>
            <a:chOff x="697820" y="1854020"/>
            <a:chExt cx="4526644" cy="409536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60EB19-C7B2-5E27-BCEF-E8E50CFBC43D}"/>
                </a:ext>
              </a:extLst>
            </p:cNvPr>
            <p:cNvGrpSpPr/>
            <p:nvPr/>
          </p:nvGrpSpPr>
          <p:grpSpPr>
            <a:xfrm>
              <a:off x="838200" y="1940627"/>
              <a:ext cx="4386264" cy="4008759"/>
              <a:chOff x="838200" y="1711041"/>
              <a:chExt cx="4386264" cy="42383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ound Same-side Corner of Rectangle 36">
                <a:extLst>
                  <a:ext uri="{FF2B5EF4-FFF2-40B4-BE49-F238E27FC236}">
                    <a16:creationId xmlns:a16="http://schemas.microsoft.com/office/drawing/2014/main" id="{F1A316E2-5F2D-6D1A-20C9-4EAC21B88E98}"/>
                  </a:ext>
                </a:extLst>
              </p:cNvPr>
              <p:cNvSpPr/>
              <p:nvPr/>
            </p:nvSpPr>
            <p:spPr>
              <a:xfrm flipV="1">
                <a:off x="838200" y="2265828"/>
                <a:ext cx="4386264" cy="3683559"/>
              </a:xfrm>
              <a:prstGeom prst="round2SameRect">
                <a:avLst>
                  <a:gd name="adj1" fmla="val 30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 Same-side Corner of Rectangle 37">
                <a:extLst>
                  <a:ext uri="{FF2B5EF4-FFF2-40B4-BE49-F238E27FC236}">
                    <a16:creationId xmlns:a16="http://schemas.microsoft.com/office/drawing/2014/main" id="{6F8648A6-67E1-FB61-FA0B-D90635354711}"/>
                  </a:ext>
                </a:extLst>
              </p:cNvPr>
              <p:cNvSpPr/>
              <p:nvPr/>
            </p:nvSpPr>
            <p:spPr>
              <a:xfrm>
                <a:off x="838200" y="1711041"/>
                <a:ext cx="4386264" cy="557995"/>
              </a:xfrm>
              <a:prstGeom prst="round2SameRect">
                <a:avLst>
                  <a:gd name="adj1" fmla="val 24260"/>
                  <a:gd name="adj2" fmla="val 0"/>
                </a:avLst>
              </a:prstGeom>
              <a:solidFill>
                <a:srgbClr val="FF4F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KEY INSIGHTS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F1127F5-A189-A1FC-FE01-78718F6CBFCA}"/>
                </a:ext>
              </a:extLst>
            </p:cNvPr>
            <p:cNvGrpSpPr/>
            <p:nvPr/>
          </p:nvGrpSpPr>
          <p:grpSpPr>
            <a:xfrm>
              <a:off x="697820" y="1854020"/>
              <a:ext cx="748376" cy="748376"/>
              <a:chOff x="772916" y="1743979"/>
              <a:chExt cx="748376" cy="74837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D3DA7CD-22D0-37FA-8E8A-346194BA92D9}"/>
                  </a:ext>
                </a:extLst>
              </p:cNvPr>
              <p:cNvSpPr/>
              <p:nvPr/>
            </p:nvSpPr>
            <p:spPr>
              <a:xfrm>
                <a:off x="772916" y="1743979"/>
                <a:ext cx="748376" cy="74837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5FC2D48-6E0B-A114-3D64-160D787AD771}"/>
                  </a:ext>
                </a:extLst>
              </p:cNvPr>
              <p:cNvSpPr/>
              <p:nvPr/>
            </p:nvSpPr>
            <p:spPr>
              <a:xfrm>
                <a:off x="853484" y="1824547"/>
                <a:ext cx="587240" cy="587240"/>
              </a:xfrm>
              <a:prstGeom prst="ellipse">
                <a:avLst/>
              </a:prstGeom>
              <a:solidFill>
                <a:srgbClr val="FF4F0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40" name="Graphic 39" descr="Magnifying glass with solid fill">
            <a:extLst>
              <a:ext uri="{FF2B5EF4-FFF2-40B4-BE49-F238E27FC236}">
                <a16:creationId xmlns:a16="http://schemas.microsoft.com/office/drawing/2014/main" id="{E12E90E3-AB15-F41B-B4D7-99E9901EE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844" y="2058708"/>
            <a:ext cx="338999" cy="338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250E713-6410-8ED7-8900-0BC1626FA277}"/>
              </a:ext>
            </a:extLst>
          </p:cNvPr>
          <p:cNvSpPr txBox="1"/>
          <p:nvPr/>
        </p:nvSpPr>
        <p:spPr>
          <a:xfrm>
            <a:off x="6967535" y="2462919"/>
            <a:ext cx="4386263" cy="3486467"/>
          </a:xfrm>
          <a:prstGeom prst="rect">
            <a:avLst/>
          </a:prstGeom>
          <a:noFill/>
        </p:spPr>
        <p:txBody>
          <a:bodyPr wrap="square" lIns="432000" tIns="360000" rIns="432000" rtlCol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b="1"/>
              <a:t>Strong Product Correlation </a:t>
            </a:r>
            <a:r>
              <a:rPr lang="en-GB"/>
              <a:t>between product </a:t>
            </a:r>
            <a:r>
              <a:rPr lang="en-GB">
                <a:solidFill>
                  <a:srgbClr val="FF4F01"/>
                </a:solidFill>
              </a:rPr>
              <a:t>x</a:t>
            </a:r>
            <a:r>
              <a:rPr lang="en-GB"/>
              <a:t> and product </a:t>
            </a:r>
            <a:r>
              <a:rPr lang="en-GB">
                <a:solidFill>
                  <a:srgbClr val="FF4F01"/>
                </a:solidFill>
              </a:rPr>
              <a:t>y</a:t>
            </a:r>
            <a:r>
              <a:rPr lang="en-GB"/>
              <a:t>  </a:t>
            </a:r>
            <a:endParaRPr lang="en-US" sz="1800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b="1"/>
              <a:t>Common Rules (High Support)</a:t>
            </a:r>
            <a:br>
              <a:rPr lang="en-GB" b="1"/>
            </a:br>
            <a:r>
              <a:rPr lang="en-GB"/>
              <a:t>c</a:t>
            </a:r>
            <a:r>
              <a:rPr lang="en-US" sz="1800"/>
              <a:t>an be applied to a large part of customer base.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79FEB-B16B-C63F-D285-05D4CE21EB87}"/>
              </a:ext>
            </a:extLst>
          </p:cNvPr>
          <p:cNvSpPr txBox="1"/>
          <p:nvPr/>
        </p:nvSpPr>
        <p:spPr>
          <a:xfrm>
            <a:off x="931951" y="5727594"/>
            <a:ext cx="3006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baseline="30000"/>
              <a:t>1</a:t>
            </a:r>
            <a:r>
              <a:rPr lang="en-US" sz="1000" b="1"/>
              <a:t>Method Used: </a:t>
            </a:r>
            <a:r>
              <a:rPr lang="en-US" sz="1000"/>
              <a:t>Association Rules </a:t>
            </a:r>
            <a:r>
              <a:rPr lang="en-US" sz="1000" kern="0">
                <a:latin typeface="+mj-lt"/>
                <a:cs typeface="Times New Roman" panose="02020603050405020304" pitchFamily="18" charset="0"/>
              </a:rPr>
              <a:t>(Apriori Algorithm)</a:t>
            </a:r>
          </a:p>
        </p:txBody>
      </p:sp>
      <p:pic>
        <p:nvPicPr>
          <p:cNvPr id="16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F94D9AA-D7DB-70A1-E1EC-AA2A1434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1"/>
          <a:stretch/>
        </p:blipFill>
        <p:spPr>
          <a:xfrm>
            <a:off x="1017728" y="2601799"/>
            <a:ext cx="5299623" cy="3174544"/>
          </a:xfrm>
          <a:prstGeom prst="roundRect">
            <a:avLst>
              <a:gd name="adj" fmla="val 5452"/>
            </a:avLst>
          </a:prstGeom>
        </p:spPr>
      </p:pic>
    </p:spTree>
    <p:extLst>
      <p:ext uri="{BB962C8B-B14F-4D97-AF65-F5344CB8AC3E}">
        <p14:creationId xmlns:p14="http://schemas.microsoft.com/office/powerpoint/2010/main" val="27006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39D014-6BF6-25C4-5844-A09F16E4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BBC5A-525B-6C2D-2492-C389234AE280}"/>
              </a:ext>
            </a:extLst>
          </p:cNvPr>
          <p:cNvGrpSpPr/>
          <p:nvPr/>
        </p:nvGrpSpPr>
        <p:grpSpPr>
          <a:xfrm>
            <a:off x="838200" y="1940627"/>
            <a:ext cx="10515600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9802EC9B-3375-BEB2-8D73-00A74E160B87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F44E5895-67EC-1976-58D6-AABA5CDEA450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FC32EE-B0BF-63CE-B9D2-D7AF7E81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Association Rules reveal </a:t>
            </a:r>
            <a:r>
              <a:rPr lang="en-GB" b="1">
                <a:solidFill>
                  <a:srgbClr val="FF4F01"/>
                </a:solidFill>
              </a:rPr>
              <a:t>Valuable Insights about Inactive Customers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61B65-1C87-ECFC-E115-1EA5599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29</a:t>
            </a:fld>
            <a:endParaRPr lang="it-I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B1767E-8B91-E54B-120E-531D969E13BE}"/>
              </a:ext>
            </a:extLst>
          </p:cNvPr>
          <p:cNvSpPr txBox="1"/>
          <p:nvPr/>
        </p:nvSpPr>
        <p:spPr>
          <a:xfrm>
            <a:off x="1828800" y="2625111"/>
            <a:ext cx="8075974" cy="456657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>
              <a:spcAft>
                <a:spcPts val="2400"/>
              </a:spcAft>
              <a:buClr>
                <a:srgbClr val="FF4F01"/>
              </a:buClr>
            </a:pPr>
            <a:r>
              <a:rPr lang="en-GB"/>
              <a:t>If a customer previously purchased a part of a common purchasing patter, then we can predict what they are likely interested in next.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2E0FE8-7086-687E-6DB2-15C39B3428C6}"/>
              </a:ext>
            </a:extLst>
          </p:cNvPr>
          <p:cNvGrpSpPr/>
          <p:nvPr/>
        </p:nvGrpSpPr>
        <p:grpSpPr>
          <a:xfrm>
            <a:off x="1256327" y="2544008"/>
            <a:ext cx="568117" cy="568117"/>
            <a:chOff x="-332571" y="2761447"/>
            <a:chExt cx="720000" cy="72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E7FE1D-1267-87C6-F982-5AA65B4C1D61}"/>
                </a:ext>
              </a:extLst>
            </p:cNvPr>
            <p:cNvSpPr/>
            <p:nvPr/>
          </p:nvSpPr>
          <p:spPr>
            <a:xfrm>
              <a:off x="-332571" y="2761447"/>
              <a:ext cx="720000" cy="72000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Graphic 47" descr="Puzzle pieces outline">
              <a:extLst>
                <a:ext uri="{FF2B5EF4-FFF2-40B4-BE49-F238E27FC236}">
                  <a16:creationId xmlns:a16="http://schemas.microsoft.com/office/drawing/2014/main" id="{36994AFD-3EF3-9458-CAC4-2BB13863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235913" y="2858105"/>
              <a:ext cx="526685" cy="526685"/>
            </a:xfrm>
            <a:prstGeom prst="rect">
              <a:avLst/>
            </a:prstGeom>
          </p:spPr>
        </p:pic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D5082B3-2561-1314-7149-BA1AE7DFB1A9}"/>
              </a:ext>
            </a:extLst>
          </p:cNvPr>
          <p:cNvSpPr/>
          <p:nvPr/>
        </p:nvSpPr>
        <p:spPr>
          <a:xfrm>
            <a:off x="950208" y="4506882"/>
            <a:ext cx="10291582" cy="1244622"/>
          </a:xfrm>
          <a:prstGeom prst="roundRect">
            <a:avLst>
              <a:gd name="adj" fmla="val 1025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7A098F-A592-2C37-16C9-57953E4C7F5D}"/>
              </a:ext>
            </a:extLst>
          </p:cNvPr>
          <p:cNvSpPr txBox="1"/>
          <p:nvPr/>
        </p:nvSpPr>
        <p:spPr>
          <a:xfrm>
            <a:off x="2093821" y="4722786"/>
            <a:ext cx="8979526" cy="812815"/>
          </a:xfrm>
          <a:prstGeom prst="rect">
            <a:avLst/>
          </a:prstGeom>
          <a:noFill/>
        </p:spPr>
        <p:txBody>
          <a:bodyPr wrap="square" lIns="0" tIns="180000" rIns="0" bIns="180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FF4F01"/>
              </a:buClr>
            </a:pPr>
            <a:r>
              <a:rPr lang="en-GB" b="1"/>
              <a:t>Conclusion:</a:t>
            </a:r>
          </a:p>
          <a:p>
            <a:pPr>
              <a:spcAft>
                <a:spcPts val="600"/>
              </a:spcAft>
              <a:buClr>
                <a:srgbClr val="FF4F01"/>
              </a:buClr>
            </a:pPr>
            <a:r>
              <a:rPr lang="en-GB"/>
              <a:t>If a customer’s </a:t>
            </a:r>
            <a:r>
              <a:rPr lang="en-GB" b="1">
                <a:solidFill>
                  <a:srgbClr val="FF4F01"/>
                </a:solidFill>
              </a:rPr>
              <a:t>past behaviour matches a strong rule</a:t>
            </a:r>
            <a:r>
              <a:rPr lang="en-GB"/>
              <a:t>, indicating a future purchase, they are more </a:t>
            </a:r>
            <a:r>
              <a:rPr lang="en-GB" b="1">
                <a:solidFill>
                  <a:srgbClr val="FF4F01"/>
                </a:solidFill>
              </a:rPr>
              <a:t>likely to respond to targeted reactivation campaigns </a:t>
            </a:r>
            <a:r>
              <a:rPr lang="en-GB"/>
              <a:t>featuring related products.   </a:t>
            </a:r>
          </a:p>
        </p:txBody>
      </p:sp>
      <p:pic>
        <p:nvPicPr>
          <p:cNvPr id="56" name="Graphic 55" descr="Bullseye with solid fill">
            <a:extLst>
              <a:ext uri="{FF2B5EF4-FFF2-40B4-BE49-F238E27FC236}">
                <a16:creationId xmlns:a16="http://schemas.microsoft.com/office/drawing/2014/main" id="{CF668C0A-A58D-6B93-7702-B70CA53C0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186" y="4676727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235E6-C146-E8D2-2C9A-F5E55728AEFD}"/>
              </a:ext>
            </a:extLst>
          </p:cNvPr>
          <p:cNvGrpSpPr/>
          <p:nvPr/>
        </p:nvGrpSpPr>
        <p:grpSpPr>
          <a:xfrm>
            <a:off x="1256326" y="3429000"/>
            <a:ext cx="568117" cy="568117"/>
            <a:chOff x="174278" y="3648259"/>
            <a:chExt cx="568117" cy="56811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8E77C1-1FC2-A053-EAE5-15BBE4B98475}"/>
                </a:ext>
              </a:extLst>
            </p:cNvPr>
            <p:cNvSpPr/>
            <p:nvPr/>
          </p:nvSpPr>
          <p:spPr>
            <a:xfrm>
              <a:off x="174278" y="3648259"/>
              <a:ext cx="568117" cy="568117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Target Audience outline">
              <a:extLst>
                <a:ext uri="{FF2B5EF4-FFF2-40B4-BE49-F238E27FC236}">
                  <a16:creationId xmlns:a16="http://schemas.microsoft.com/office/drawing/2014/main" id="{FDD965E7-1827-BACE-6791-7DEC58A2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7924" y="3702334"/>
              <a:ext cx="459965" cy="45996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2F2059-09BB-142D-86E3-C325B879270D}"/>
              </a:ext>
            </a:extLst>
          </p:cNvPr>
          <p:cNvSpPr txBox="1"/>
          <p:nvPr/>
        </p:nvSpPr>
        <p:spPr>
          <a:xfrm>
            <a:off x="1828800" y="3484730"/>
            <a:ext cx="8075974" cy="456657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>
              <a:spcAft>
                <a:spcPts val="2400"/>
              </a:spcAft>
              <a:buClr>
                <a:srgbClr val="FF4F01"/>
              </a:buClr>
            </a:pPr>
            <a:r>
              <a:rPr lang="en-GB"/>
              <a:t>Customers share behaviour patterns with currently active customers.</a:t>
            </a:r>
          </a:p>
        </p:txBody>
      </p:sp>
    </p:spTree>
    <p:extLst>
      <p:ext uri="{BB962C8B-B14F-4D97-AF65-F5344CB8AC3E}">
        <p14:creationId xmlns:p14="http://schemas.microsoft.com/office/powerpoint/2010/main" val="221039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A76F5-8792-6DD9-949C-C1F06DB7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2963453-3E69-B592-D8BE-7E3DD1DDF9D5}"/>
              </a:ext>
            </a:extLst>
          </p:cNvPr>
          <p:cNvGrpSpPr/>
          <p:nvPr/>
        </p:nvGrpSpPr>
        <p:grpSpPr>
          <a:xfrm>
            <a:off x="838200" y="1940627"/>
            <a:ext cx="10515600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2BFF65CF-B352-D6F0-5ACB-AD400BD78308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C582C5F1-6CC3-6440-978E-79244B7C1953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4726EB-F52F-34F2-940E-A88A0167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Understanding</a:t>
            </a:r>
            <a:r>
              <a:rPr lang="de-DE">
                <a:solidFill>
                  <a:srgbClr val="FF4F01"/>
                </a:solidFill>
                <a:ea typeface="+mj-lt"/>
                <a:cs typeface="+mj-lt"/>
              </a:rPr>
              <a:t> CRM</a:t>
            </a:r>
            <a:endParaRPr lang="de-DE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21F0-6BFA-4707-C156-C9335BA8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3</a:t>
            </a:fld>
            <a:endParaRPr lang="it-IT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391FA9C-2FC7-F9E4-932F-E3F5465C19D9}"/>
              </a:ext>
            </a:extLst>
          </p:cNvPr>
          <p:cNvSpPr/>
          <p:nvPr/>
        </p:nvSpPr>
        <p:spPr>
          <a:xfrm>
            <a:off x="1256326" y="2710377"/>
            <a:ext cx="568117" cy="568117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E7EB55-A74A-DD42-1F62-C6B502DDB92B}"/>
              </a:ext>
            </a:extLst>
          </p:cNvPr>
          <p:cNvSpPr/>
          <p:nvPr/>
        </p:nvSpPr>
        <p:spPr>
          <a:xfrm>
            <a:off x="1256326" y="3896710"/>
            <a:ext cx="568117" cy="568117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40">
            <a:extLst>
              <a:ext uri="{FF2B5EF4-FFF2-40B4-BE49-F238E27FC236}">
                <a16:creationId xmlns:a16="http://schemas.microsoft.com/office/drawing/2014/main" id="{2BB1D687-8E75-32ED-6107-72CD2654A43E}"/>
              </a:ext>
            </a:extLst>
          </p:cNvPr>
          <p:cNvSpPr txBox="1"/>
          <p:nvPr/>
        </p:nvSpPr>
        <p:spPr>
          <a:xfrm>
            <a:off x="1830464" y="2490466"/>
            <a:ext cx="8669945" cy="2758946"/>
          </a:xfrm>
          <a:prstGeom prst="rect">
            <a:avLst/>
          </a:prstGeom>
          <a:noFill/>
        </p:spPr>
        <p:txBody>
          <a:bodyPr wrap="square" lIns="432000" tIns="360000" rIns="432000" bIns="360000" rtlCol="0" anchor="ctr" anchorCtr="0">
            <a:noAutofit/>
          </a:bodyPr>
          <a:lstStyle/>
          <a:p>
            <a:pPr marL="0" indent="0">
              <a:buNone/>
            </a:pPr>
            <a:r>
              <a:rPr lang="de-DE" sz="2800">
                <a:latin typeface="Calibri (Body)"/>
              </a:rPr>
              <a:t>CRM = Customer Relationship Management</a:t>
            </a:r>
          </a:p>
          <a:p>
            <a:r>
              <a:rPr lang="en-US" sz="1800">
                <a:latin typeface="Calibri (Body)"/>
                <a:cs typeface="Times New Roman" panose="02020603050405020304" pitchFamily="18" charset="0"/>
              </a:rPr>
              <a:t>includes all measures to build, maintain and </a:t>
            </a:r>
            <a:r>
              <a:rPr lang="en-US" b="1">
                <a:solidFill>
                  <a:srgbClr val="FF4F01"/>
                </a:solidFill>
                <a:latin typeface="Calibri (Body)"/>
                <a:cs typeface="Times New Roman" panose="02020603050405020304" pitchFamily="18" charset="0"/>
              </a:rPr>
              <a:t>reactivate</a:t>
            </a:r>
            <a:r>
              <a:rPr lang="en-US" sz="1800">
                <a:latin typeface="Calibri (Body)"/>
                <a:cs typeface="Times New Roman" panose="02020603050405020304" pitchFamily="18" charset="0"/>
              </a:rPr>
              <a:t> customer relationships.</a:t>
            </a:r>
            <a:endParaRPr lang="de-DE" sz="1800">
              <a:latin typeface="Calibri (Body)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>
              <a:latin typeface="Calibri (Body)"/>
            </a:endParaRPr>
          </a:p>
          <a:p>
            <a:pPr marL="0" indent="0">
              <a:buNone/>
            </a:pPr>
            <a:r>
              <a:rPr lang="de-DE" sz="2800">
                <a:latin typeface="Calibri (Body)"/>
              </a:rPr>
              <a:t>CRM </a:t>
            </a:r>
            <a:r>
              <a:rPr lang="de-DE" sz="2800" err="1">
                <a:latin typeface="Calibri (Body)"/>
              </a:rPr>
              <a:t>Reactivation</a:t>
            </a:r>
            <a:endParaRPr lang="de-DE" sz="2800">
              <a:latin typeface="Calibri (Body)"/>
            </a:endParaRPr>
          </a:p>
          <a:p>
            <a:r>
              <a:rPr lang="en-US" sz="1800">
                <a:latin typeface="Calibri (Body)"/>
                <a:cs typeface="Times New Roman" panose="02020603050405020304" pitchFamily="18" charset="0"/>
              </a:rPr>
              <a:t>to retarget customers which did not purchase since 2 years.</a:t>
            </a:r>
          </a:p>
          <a:p>
            <a:r>
              <a:rPr lang="en-US" sz="1800">
                <a:latin typeface="Calibri (Body)"/>
                <a:cs typeface="Times New Roman" panose="02020603050405020304" pitchFamily="18" charset="0"/>
              </a:rPr>
              <a:t>based on data analysis -&gt; to select the customers with the </a:t>
            </a:r>
            <a:r>
              <a:rPr lang="en-US" sz="1800" b="1">
                <a:solidFill>
                  <a:srgbClr val="FF4F01"/>
                </a:solidFill>
                <a:latin typeface="Calibri (Body)"/>
                <a:cs typeface="Times New Roman" panose="02020603050405020304" pitchFamily="18" charset="0"/>
              </a:rPr>
              <a:t>highest probability of return</a:t>
            </a:r>
            <a:r>
              <a:rPr lang="en-US" sz="1800" b="1">
                <a:solidFill>
                  <a:schemeClr val="accent2"/>
                </a:solidFill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Calibri (Body)"/>
                <a:cs typeface="Times New Roman" panose="02020603050405020304" pitchFamily="18" charset="0"/>
              </a:rPr>
              <a:t>and the </a:t>
            </a:r>
            <a:r>
              <a:rPr lang="en-US" sz="1800" b="1">
                <a:solidFill>
                  <a:srgbClr val="FF4F01"/>
                </a:solidFill>
                <a:latin typeface="Calibri (Body)"/>
                <a:cs typeface="Times New Roman" panose="02020603050405020304" pitchFamily="18" charset="0"/>
              </a:rPr>
              <a:t>highest economic potential</a:t>
            </a:r>
            <a:r>
              <a:rPr lang="en-US" sz="1800">
                <a:latin typeface="Calibri (Body)"/>
                <a:cs typeface="Times New Roman" panose="02020603050405020304" pitchFamily="18" charset="0"/>
              </a:rPr>
              <a:t>.</a:t>
            </a:r>
            <a:endParaRPr lang="de-DE" sz="1800"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6" name="Grafik 5" descr="Gebäudesteinmauer mit einfarbiger Füllung">
            <a:extLst>
              <a:ext uri="{FF2B5EF4-FFF2-40B4-BE49-F238E27FC236}">
                <a16:creationId xmlns:a16="http://schemas.microsoft.com/office/drawing/2014/main" id="{6D708C49-211D-E754-FF43-F00ADD82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223" y="2782704"/>
            <a:ext cx="423462" cy="423462"/>
          </a:xfrm>
          <a:prstGeom prst="rect">
            <a:avLst/>
          </a:prstGeom>
        </p:spPr>
      </p:pic>
      <p:pic>
        <p:nvPicPr>
          <p:cNvPr id="9" name="Grafik 8" descr="Aktualisieren mit einfarbiger Füllung">
            <a:extLst>
              <a:ext uri="{FF2B5EF4-FFF2-40B4-BE49-F238E27FC236}">
                <a16:creationId xmlns:a16="http://schemas.microsoft.com/office/drawing/2014/main" id="{257A0A4E-81F5-59B8-289A-C02A3F66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401" y="3991215"/>
            <a:ext cx="379106" cy="37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4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B14474-7B21-F068-AADE-E45B1FB7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AF237-24B6-4FFC-1696-D5856C6913A1}"/>
              </a:ext>
            </a:extLst>
          </p:cNvPr>
          <p:cNvGrpSpPr/>
          <p:nvPr/>
        </p:nvGrpSpPr>
        <p:grpSpPr>
          <a:xfrm>
            <a:off x="838200" y="1940627"/>
            <a:ext cx="5658678" cy="4008759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77E0261F-3AD9-9C1F-5881-21F7FCEA6B43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005B5F49-5E6A-C51E-3D2E-4270878B85C1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ITEMS 3351 &amp; 585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9A822-467B-60AD-4F52-845C0F7C7C73}"/>
              </a:ext>
            </a:extLst>
          </p:cNvPr>
          <p:cNvGrpSpPr/>
          <p:nvPr/>
        </p:nvGrpSpPr>
        <p:grpSpPr>
          <a:xfrm>
            <a:off x="697820" y="1854020"/>
            <a:ext cx="748376" cy="748376"/>
            <a:chOff x="772916" y="1743979"/>
            <a:chExt cx="748376" cy="74837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83130B7-FBE4-3051-B9C9-1906D3AF82E1}"/>
                </a:ext>
              </a:extLst>
            </p:cNvPr>
            <p:cNvSpPr/>
            <p:nvPr/>
          </p:nvSpPr>
          <p:spPr>
            <a:xfrm>
              <a:off x="772916" y="1743979"/>
              <a:ext cx="748376" cy="74837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F9587E-5552-219E-A16B-67C49AFE018F}"/>
                </a:ext>
              </a:extLst>
            </p:cNvPr>
            <p:cNvSpPr/>
            <p:nvPr/>
          </p:nvSpPr>
          <p:spPr>
            <a:xfrm>
              <a:off x="853484" y="1824547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FB191-6F96-BEC3-0310-2F319BA0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</a:t>
            </a:r>
            <a:r>
              <a:rPr lang="en-GB"/>
              <a:t> </a:t>
            </a:r>
            <a:r>
              <a:rPr lang="en-GB" b="1">
                <a:solidFill>
                  <a:srgbClr val="FF4F01"/>
                </a:solidFill>
              </a:rPr>
              <a:t>Strong Purchasing Correlation </a:t>
            </a:r>
            <a:r>
              <a:rPr lang="en-GB">
                <a:solidFill>
                  <a:schemeClr val="bg1"/>
                </a:solidFill>
              </a:rPr>
              <a:t>was found for Items 3351 and 585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8CFB2-AA2E-1C15-8FB5-402CB27D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30</a:t>
            </a:fld>
            <a:endParaRPr lang="it-IT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7BF1EB-3EEB-A692-9B7C-665258EF2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1"/>
          <a:stretch/>
        </p:blipFill>
        <p:spPr>
          <a:xfrm>
            <a:off x="1017728" y="2601799"/>
            <a:ext cx="5299623" cy="3174544"/>
          </a:xfrm>
          <a:prstGeom prst="roundRect">
            <a:avLst>
              <a:gd name="adj" fmla="val 5452"/>
            </a:avLst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90A695-5A1B-8420-A88A-DCE997ECBB09}"/>
              </a:ext>
            </a:extLst>
          </p:cNvPr>
          <p:cNvSpPr>
            <a:spLocks/>
          </p:cNvSpPr>
          <p:nvPr/>
        </p:nvSpPr>
        <p:spPr>
          <a:xfrm>
            <a:off x="5226382" y="3183441"/>
            <a:ext cx="489068" cy="1784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258F4-1359-EDA4-6B57-6E6B1FF2F9EE}"/>
              </a:ext>
            </a:extLst>
          </p:cNvPr>
          <p:cNvSpPr>
            <a:spLocks/>
          </p:cNvSpPr>
          <p:nvPr/>
        </p:nvSpPr>
        <p:spPr>
          <a:xfrm>
            <a:off x="5768472" y="3183441"/>
            <a:ext cx="489068" cy="343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26119-DB2F-8DCF-EB69-3C74A80BAC11}"/>
              </a:ext>
            </a:extLst>
          </p:cNvPr>
          <p:cNvSpPr>
            <a:spLocks/>
          </p:cNvSpPr>
          <p:nvPr/>
        </p:nvSpPr>
        <p:spPr>
          <a:xfrm>
            <a:off x="1446196" y="3183441"/>
            <a:ext cx="3667716" cy="343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BD801544-7346-DB32-F5F6-DACBD139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298" y="1993498"/>
            <a:ext cx="469421" cy="4694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D275DC1-B191-3688-3D49-05F0ECC40BE0}"/>
              </a:ext>
            </a:extLst>
          </p:cNvPr>
          <p:cNvGrpSpPr/>
          <p:nvPr/>
        </p:nvGrpSpPr>
        <p:grpSpPr>
          <a:xfrm>
            <a:off x="6967536" y="1940627"/>
            <a:ext cx="4386264" cy="4008759"/>
            <a:chOff x="838200" y="1711041"/>
            <a:chExt cx="4386264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ound Same-side Corner of Rectangle 36">
              <a:extLst>
                <a:ext uri="{FF2B5EF4-FFF2-40B4-BE49-F238E27FC236}">
                  <a16:creationId xmlns:a16="http://schemas.microsoft.com/office/drawing/2014/main" id="{513363CC-11E2-AC4F-7E7C-3FFFD4E33DE6}"/>
                </a:ext>
              </a:extLst>
            </p:cNvPr>
            <p:cNvSpPr/>
            <p:nvPr/>
          </p:nvSpPr>
          <p:spPr>
            <a:xfrm flipV="1">
              <a:off x="838200" y="2265828"/>
              <a:ext cx="4386264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90B746FA-1AF4-7622-CD63-F522D1D2978C}"/>
                </a:ext>
              </a:extLst>
            </p:cNvPr>
            <p:cNvSpPr/>
            <p:nvPr/>
          </p:nvSpPr>
          <p:spPr>
            <a:xfrm>
              <a:off x="838200" y="1711041"/>
              <a:ext cx="4386264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RULE 1</a:t>
              </a: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DBDC89B-3E21-1C34-E55F-399F09FE6368}"/>
              </a:ext>
            </a:extLst>
          </p:cNvPr>
          <p:cNvSpPr/>
          <p:nvPr/>
        </p:nvSpPr>
        <p:spPr>
          <a:xfrm>
            <a:off x="6827156" y="1854020"/>
            <a:ext cx="748376" cy="748376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817996B-699A-C92D-437D-5B00DCEC6B37}"/>
              </a:ext>
            </a:extLst>
          </p:cNvPr>
          <p:cNvSpPr/>
          <p:nvPr/>
        </p:nvSpPr>
        <p:spPr>
          <a:xfrm>
            <a:off x="6907724" y="1934588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A0F9D-E846-A3E4-B021-3237DD10740C}"/>
              </a:ext>
            </a:extLst>
          </p:cNvPr>
          <p:cNvSpPr txBox="1"/>
          <p:nvPr/>
        </p:nvSpPr>
        <p:spPr>
          <a:xfrm>
            <a:off x="6967536" y="2462919"/>
            <a:ext cx="4386264" cy="3486467"/>
          </a:xfrm>
          <a:prstGeom prst="rect">
            <a:avLst/>
          </a:prstGeom>
          <a:noFill/>
        </p:spPr>
        <p:txBody>
          <a:bodyPr wrap="square" lIns="432000" tIns="360000" rIns="432000" bIns="360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FF4F01"/>
              </a:buClr>
            </a:pPr>
            <a:r>
              <a:rPr lang="en-GB"/>
              <a:t>A purchase of item 3351 also leads to a purchase of 585 :</a:t>
            </a:r>
          </a:p>
          <a:p>
            <a:pPr marL="285750" indent="-285750">
              <a:spcAft>
                <a:spcPts val="6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b="1"/>
              <a:t>83%</a:t>
            </a:r>
            <a:r>
              <a:rPr lang="en-GB"/>
              <a:t> </a:t>
            </a:r>
            <a:r>
              <a:rPr lang="en-GB" b="1"/>
              <a:t>Confidence</a:t>
            </a:r>
          </a:p>
          <a:p>
            <a:pPr marL="285750" indent="-285750">
              <a:spcAft>
                <a:spcPts val="6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b="1"/>
              <a:t>31%</a:t>
            </a:r>
            <a:r>
              <a:rPr lang="en-GB"/>
              <a:t> </a:t>
            </a:r>
            <a:r>
              <a:rPr lang="en-GB" b="1"/>
              <a:t>Support</a:t>
            </a:r>
            <a:r>
              <a:rPr lang="en-GB"/>
              <a:t> </a:t>
            </a:r>
            <a:r>
              <a:rPr lang="en-GB">
                <a:sym typeface="Wingdings" pitchFamily="2" charset="2"/>
              </a:rPr>
              <a:t>(percentage of customers the rule is true for) </a:t>
            </a:r>
            <a:endParaRPr lang="en-GB"/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b="1"/>
              <a:t>1.98 Lift</a:t>
            </a:r>
            <a:r>
              <a:rPr lang="en-GB"/>
              <a:t>: the </a:t>
            </a:r>
            <a:r>
              <a:rPr lang="en-GB">
                <a:sym typeface="Wingdings" pitchFamily="2" charset="2"/>
              </a:rPr>
              <a:t>combination of items occurs almost twice as often as random combinations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System Font Regular"/>
              <a:buChar char="→"/>
            </a:pPr>
            <a:r>
              <a:rPr lang="en-GB">
                <a:sym typeface="Wingdings" pitchFamily="2" charset="2"/>
              </a:rPr>
              <a:t>Prediction of inactive customers’ likelihood to repurchase </a:t>
            </a:r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1AD778-C135-C6FE-AF4E-DB8C55E86193}"/>
              </a:ext>
            </a:extLst>
          </p:cNvPr>
          <p:cNvSpPr txBox="1"/>
          <p:nvPr/>
        </p:nvSpPr>
        <p:spPr>
          <a:xfrm>
            <a:off x="931951" y="5727594"/>
            <a:ext cx="3006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baseline="30000"/>
              <a:t>1</a:t>
            </a:r>
            <a:r>
              <a:rPr lang="en-US" sz="1000" b="1"/>
              <a:t>Method Used: </a:t>
            </a:r>
            <a:r>
              <a:rPr lang="en-US" sz="1000"/>
              <a:t>Association Rules </a:t>
            </a:r>
            <a:r>
              <a:rPr lang="en-US" sz="1000" kern="0">
                <a:latin typeface="+mj-lt"/>
                <a:cs typeface="Times New Roman" panose="02020603050405020304" pitchFamily="18" charset="0"/>
              </a:rPr>
              <a:t>(Apriori Algorithm)</a:t>
            </a:r>
          </a:p>
        </p:txBody>
      </p:sp>
      <p:pic>
        <p:nvPicPr>
          <p:cNvPr id="4" name="Graphic 3" descr="Link with solid fill">
            <a:extLst>
              <a:ext uri="{FF2B5EF4-FFF2-40B4-BE49-F238E27FC236}">
                <a16:creationId xmlns:a16="http://schemas.microsoft.com/office/drawing/2014/main" id="{7AEFDDC5-D268-2F34-A132-53574B68B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1174" y="2008886"/>
            <a:ext cx="440340" cy="4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4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4BAC-6A56-ED6E-08D7-1E502EA5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of sales per client&#10;&#10;AI-generated content may be incorrect.">
            <a:extLst>
              <a:ext uri="{FF2B5EF4-FFF2-40B4-BE49-F238E27FC236}">
                <a16:creationId xmlns:a16="http://schemas.microsoft.com/office/drawing/2014/main" id="{1E9A8ABD-4762-F177-661E-B53490DA5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28" y="148012"/>
            <a:ext cx="11362944" cy="5935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E418E-CD9C-1841-A101-9E901F84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8C396-12D7-6208-A174-D07C6B8B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90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0EDAC-F821-26D4-51FD-612AC3C9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332B-B8FE-0BD5-7574-CBF41BCD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Our</a:t>
            </a:r>
            <a:r>
              <a:rPr lang="en-GB"/>
              <a:t> </a:t>
            </a:r>
            <a:r>
              <a:rPr lang="en-GB" b="1">
                <a:solidFill>
                  <a:srgbClr val="FF4F01"/>
                </a:solidFill>
              </a:rPr>
              <a:t>Analytical Strategy </a:t>
            </a:r>
            <a:r>
              <a:rPr lang="en-GB">
                <a:solidFill>
                  <a:schemeClr val="bg1"/>
                </a:solidFill>
              </a:rPr>
              <a:t>follows 5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29C46-B6F0-679E-25C2-5286809F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4</a:t>
            </a:fld>
            <a:endParaRPr lang="it-IT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169FC0E-1CBE-9D04-AEC9-31E771AF09B9}"/>
              </a:ext>
            </a:extLst>
          </p:cNvPr>
          <p:cNvSpPr/>
          <p:nvPr/>
        </p:nvSpPr>
        <p:spPr>
          <a:xfrm>
            <a:off x="-499826" y="2823131"/>
            <a:ext cx="16486060" cy="1957611"/>
          </a:xfrm>
          <a:custGeom>
            <a:avLst/>
            <a:gdLst>
              <a:gd name="connsiteX0" fmla="*/ 0 w 13048343"/>
              <a:gd name="connsiteY0" fmla="*/ 1969183 h 2545470"/>
              <a:gd name="connsiteX1" fmla="*/ 2017486 w 13048343"/>
              <a:gd name="connsiteY1" fmla="*/ 300040 h 2545470"/>
              <a:gd name="connsiteX2" fmla="*/ 4368800 w 13048343"/>
              <a:gd name="connsiteY2" fmla="*/ 1896611 h 2545470"/>
              <a:gd name="connsiteX3" fmla="*/ 6371772 w 13048343"/>
              <a:gd name="connsiteY3" fmla="*/ 982211 h 2545470"/>
              <a:gd name="connsiteX4" fmla="*/ 8432800 w 13048343"/>
              <a:gd name="connsiteY4" fmla="*/ 2535240 h 2545470"/>
              <a:gd name="connsiteX5" fmla="*/ 9593943 w 13048343"/>
              <a:gd name="connsiteY5" fmla="*/ 67811 h 2545470"/>
              <a:gd name="connsiteX6" fmla="*/ 11437257 w 13048343"/>
              <a:gd name="connsiteY6" fmla="*/ 648383 h 2545470"/>
              <a:gd name="connsiteX7" fmla="*/ 12772572 w 13048343"/>
              <a:gd name="connsiteY7" fmla="*/ 154897 h 2545470"/>
              <a:gd name="connsiteX8" fmla="*/ 13048343 w 13048343"/>
              <a:gd name="connsiteY8" fmla="*/ 53297 h 2545470"/>
              <a:gd name="connsiteX0" fmla="*/ 0 w 13048343"/>
              <a:gd name="connsiteY0" fmla="*/ 1941787 h 1988301"/>
              <a:gd name="connsiteX1" fmla="*/ 2017486 w 13048343"/>
              <a:gd name="connsiteY1" fmla="*/ 272644 h 1988301"/>
              <a:gd name="connsiteX2" fmla="*/ 4368800 w 13048343"/>
              <a:gd name="connsiteY2" fmla="*/ 1869215 h 1988301"/>
              <a:gd name="connsiteX3" fmla="*/ 6371772 w 13048343"/>
              <a:gd name="connsiteY3" fmla="*/ 954815 h 1988301"/>
              <a:gd name="connsiteX4" fmla="*/ 8101092 w 13048343"/>
              <a:gd name="connsiteY4" fmla="*/ 1974444 h 1988301"/>
              <a:gd name="connsiteX5" fmla="*/ 9593943 w 13048343"/>
              <a:gd name="connsiteY5" fmla="*/ 40415 h 1988301"/>
              <a:gd name="connsiteX6" fmla="*/ 11437257 w 13048343"/>
              <a:gd name="connsiteY6" fmla="*/ 620987 h 1988301"/>
              <a:gd name="connsiteX7" fmla="*/ 12772572 w 13048343"/>
              <a:gd name="connsiteY7" fmla="*/ 127501 h 1988301"/>
              <a:gd name="connsiteX8" fmla="*/ 13048343 w 13048343"/>
              <a:gd name="connsiteY8" fmla="*/ 25901 h 1988301"/>
              <a:gd name="connsiteX0" fmla="*/ 0 w 13048343"/>
              <a:gd name="connsiteY0" fmla="*/ 1915886 h 1957611"/>
              <a:gd name="connsiteX1" fmla="*/ 2017486 w 13048343"/>
              <a:gd name="connsiteY1" fmla="*/ 246743 h 1957611"/>
              <a:gd name="connsiteX2" fmla="*/ 4368800 w 13048343"/>
              <a:gd name="connsiteY2" fmla="*/ 1843314 h 1957611"/>
              <a:gd name="connsiteX3" fmla="*/ 6371772 w 13048343"/>
              <a:gd name="connsiteY3" fmla="*/ 928914 h 1957611"/>
              <a:gd name="connsiteX4" fmla="*/ 8101092 w 13048343"/>
              <a:gd name="connsiteY4" fmla="*/ 1948543 h 1957611"/>
              <a:gd name="connsiteX5" fmla="*/ 9774875 w 13048343"/>
              <a:gd name="connsiteY5" fmla="*/ 205014 h 1957611"/>
              <a:gd name="connsiteX6" fmla="*/ 11437257 w 13048343"/>
              <a:gd name="connsiteY6" fmla="*/ 595086 h 1957611"/>
              <a:gd name="connsiteX7" fmla="*/ 12772572 w 13048343"/>
              <a:gd name="connsiteY7" fmla="*/ 101600 h 1957611"/>
              <a:gd name="connsiteX8" fmla="*/ 13048343 w 13048343"/>
              <a:gd name="connsiteY8" fmla="*/ 0 h 195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48343" h="1957611">
                <a:moveTo>
                  <a:pt x="0" y="1915886"/>
                </a:moveTo>
                <a:cubicBezTo>
                  <a:pt x="644676" y="1087362"/>
                  <a:pt x="1289353" y="258838"/>
                  <a:pt x="2017486" y="246743"/>
                </a:cubicBezTo>
                <a:cubicBezTo>
                  <a:pt x="2745619" y="234648"/>
                  <a:pt x="3643086" y="1729619"/>
                  <a:pt x="4368800" y="1843314"/>
                </a:cubicBezTo>
                <a:cubicBezTo>
                  <a:pt x="5094514" y="1957009"/>
                  <a:pt x="5749723" y="911376"/>
                  <a:pt x="6371772" y="928914"/>
                </a:cubicBezTo>
                <a:cubicBezTo>
                  <a:pt x="6993821" y="946452"/>
                  <a:pt x="7533908" y="2069193"/>
                  <a:pt x="8101092" y="1948543"/>
                </a:cubicBezTo>
                <a:cubicBezTo>
                  <a:pt x="8668276" y="1827893"/>
                  <a:pt x="9218848" y="430590"/>
                  <a:pt x="9774875" y="205014"/>
                </a:cubicBezTo>
                <a:cubicBezTo>
                  <a:pt x="10330902" y="-20562"/>
                  <a:pt x="10937641" y="612322"/>
                  <a:pt x="11437257" y="595086"/>
                </a:cubicBezTo>
                <a:cubicBezTo>
                  <a:pt x="11936873" y="577850"/>
                  <a:pt x="12772572" y="101600"/>
                  <a:pt x="12772572" y="101600"/>
                </a:cubicBezTo>
                <a:cubicBezTo>
                  <a:pt x="13041086" y="2419"/>
                  <a:pt x="13021734" y="87086"/>
                  <a:pt x="13048343" y="0"/>
                </a:cubicBezTo>
              </a:path>
            </a:pathLst>
          </a:custGeom>
          <a:noFill/>
          <a:ln w="28575">
            <a:solidFill>
              <a:srgbClr val="FF4F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74295-3C3D-83B1-61B1-D94762CB9CBA}"/>
              </a:ext>
            </a:extLst>
          </p:cNvPr>
          <p:cNvGrpSpPr/>
          <p:nvPr/>
        </p:nvGrpSpPr>
        <p:grpSpPr>
          <a:xfrm>
            <a:off x="2708551" y="3429000"/>
            <a:ext cx="587240" cy="1918975"/>
            <a:chOff x="2072293" y="3381245"/>
            <a:chExt cx="587240" cy="19189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082692-081E-F7F7-15C2-E560859F5E94}"/>
                </a:ext>
              </a:extLst>
            </p:cNvPr>
            <p:cNvSpPr/>
            <p:nvPr/>
          </p:nvSpPr>
          <p:spPr>
            <a:xfrm>
              <a:off x="2072293" y="4712980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solidFill>
                    <a:schemeClr val="bg1"/>
                  </a:solidFill>
                </a:rPr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E98AE6-8570-A62B-81C7-09779BA21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913" y="3381245"/>
              <a:ext cx="0" cy="1366703"/>
            </a:xfrm>
            <a:prstGeom prst="line">
              <a:avLst/>
            </a:prstGeom>
            <a:ln w="38100">
              <a:solidFill>
                <a:srgbClr val="FF4F0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058D747-9AC3-A6B8-98A8-967A338F4363}"/>
              </a:ext>
            </a:extLst>
          </p:cNvPr>
          <p:cNvSpPr txBox="1"/>
          <p:nvPr/>
        </p:nvSpPr>
        <p:spPr>
          <a:xfrm>
            <a:off x="1528297" y="1584121"/>
            <a:ext cx="2094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Data Understanding</a:t>
            </a:r>
            <a:br>
              <a:rPr lang="en-GB" b="1">
                <a:solidFill>
                  <a:schemeClr val="bg1"/>
                </a:solidFill>
              </a:rPr>
            </a:br>
            <a:r>
              <a:rPr lang="en-GB" b="1">
                <a:solidFill>
                  <a:schemeClr val="bg1"/>
                </a:solidFill>
              </a:rPr>
              <a:t>&amp; Exploration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D07A85-7D78-CA56-68F7-10B2E532CA6F}"/>
              </a:ext>
            </a:extLst>
          </p:cNvPr>
          <p:cNvGrpSpPr/>
          <p:nvPr/>
        </p:nvGrpSpPr>
        <p:grpSpPr>
          <a:xfrm>
            <a:off x="7233791" y="3740662"/>
            <a:ext cx="587240" cy="1581333"/>
            <a:chOff x="2072293" y="3604587"/>
            <a:chExt cx="587240" cy="158133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AC98C-2AF4-F404-46D7-4D72011DE8D8}"/>
                </a:ext>
              </a:extLst>
            </p:cNvPr>
            <p:cNvSpPr/>
            <p:nvPr/>
          </p:nvSpPr>
          <p:spPr>
            <a:xfrm>
              <a:off x="2072293" y="4598680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solidFill>
                <a:srgbClr val="FF4F0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solidFill>
                    <a:schemeClr val="bg1"/>
                  </a:solidFill>
                </a:rPr>
                <a:t>4</a:t>
              </a:r>
              <a:endParaRPr lang="en-GB" b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2AD65C-EB82-59E2-B0B4-A4B783E57212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2365913" y="3604587"/>
              <a:ext cx="0" cy="994093"/>
            </a:xfrm>
            <a:prstGeom prst="line">
              <a:avLst/>
            </a:prstGeom>
            <a:ln w="38100">
              <a:solidFill>
                <a:srgbClr val="FF4F0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D97DEF-AA1D-620C-6337-C1FAFA6E5C6D}"/>
              </a:ext>
            </a:extLst>
          </p:cNvPr>
          <p:cNvGrpSpPr/>
          <p:nvPr/>
        </p:nvGrpSpPr>
        <p:grpSpPr>
          <a:xfrm>
            <a:off x="5641930" y="2281878"/>
            <a:ext cx="587240" cy="2142735"/>
            <a:chOff x="966562" y="1934296"/>
            <a:chExt cx="587240" cy="214273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A3A3D1-8EBC-F8D3-97BF-E92220A82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182" y="2227916"/>
              <a:ext cx="0" cy="1849115"/>
            </a:xfrm>
            <a:prstGeom prst="line">
              <a:avLst/>
            </a:prstGeom>
            <a:ln w="38100">
              <a:solidFill>
                <a:srgbClr val="FF4F0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3825FE-E657-F43F-DD5B-A5E536404FCF}"/>
                </a:ext>
              </a:extLst>
            </p:cNvPr>
            <p:cNvSpPr/>
            <p:nvPr/>
          </p:nvSpPr>
          <p:spPr>
            <a:xfrm>
              <a:off x="966562" y="1934296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solidFill>
                <a:srgbClr val="FF4F0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solidFill>
                    <a:schemeClr val="bg1"/>
                  </a:solidFill>
                </a:rPr>
                <a:t>3</a:t>
              </a:r>
              <a:endParaRPr lang="en-GB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77FB84-D41C-3322-B044-C93F2BE360AB}"/>
              </a:ext>
            </a:extLst>
          </p:cNvPr>
          <p:cNvGrpSpPr/>
          <p:nvPr/>
        </p:nvGrpSpPr>
        <p:grpSpPr>
          <a:xfrm>
            <a:off x="9238107" y="1715805"/>
            <a:ext cx="587240" cy="3044930"/>
            <a:chOff x="966562" y="1934296"/>
            <a:chExt cx="587240" cy="304493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D17C57-3AC9-1E46-FA59-6883463D4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182" y="2227916"/>
              <a:ext cx="0" cy="2751310"/>
            </a:xfrm>
            <a:prstGeom prst="line">
              <a:avLst/>
            </a:prstGeom>
            <a:ln w="38100">
              <a:solidFill>
                <a:srgbClr val="FF4F0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DEC678-05E9-F7A4-01FE-B26E78349B07}"/>
                </a:ext>
              </a:extLst>
            </p:cNvPr>
            <p:cNvSpPr/>
            <p:nvPr/>
          </p:nvSpPr>
          <p:spPr>
            <a:xfrm>
              <a:off x="966562" y="1934296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solidFill>
                <a:srgbClr val="FF4F0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solidFill>
                    <a:schemeClr val="bg1"/>
                  </a:solidFill>
                </a:rPr>
                <a:t>5</a:t>
              </a:r>
              <a:endParaRPr lang="en-GB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E9FF7F-5329-3125-B5B9-9AF5417C7984}"/>
              </a:ext>
            </a:extLst>
          </p:cNvPr>
          <p:cNvGrpSpPr/>
          <p:nvPr/>
        </p:nvGrpSpPr>
        <p:grpSpPr>
          <a:xfrm>
            <a:off x="955126" y="1690688"/>
            <a:ext cx="587240" cy="1443695"/>
            <a:chOff x="966562" y="1883496"/>
            <a:chExt cx="587240" cy="144369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502DE51-29DA-724D-30D8-81AF2BAE8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182" y="2227916"/>
              <a:ext cx="0" cy="1099275"/>
            </a:xfrm>
            <a:prstGeom prst="line">
              <a:avLst/>
            </a:prstGeom>
            <a:ln w="38100">
              <a:solidFill>
                <a:srgbClr val="FF4F0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F397F1-DF96-17D1-ABED-6A1E5905F450}"/>
                </a:ext>
              </a:extLst>
            </p:cNvPr>
            <p:cNvSpPr/>
            <p:nvPr/>
          </p:nvSpPr>
          <p:spPr>
            <a:xfrm>
              <a:off x="966562" y="1883496"/>
              <a:ext cx="587240" cy="587240"/>
            </a:xfrm>
            <a:prstGeom prst="ellipse">
              <a:avLst/>
            </a:prstGeom>
            <a:solidFill>
              <a:srgbClr val="FF4F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>
                  <a:solidFill>
                    <a:schemeClr val="bg1"/>
                  </a:solidFill>
                </a:rPr>
                <a:t>1</a:t>
              </a:r>
              <a:endParaRPr lang="en-GB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52220D-96A8-1849-432F-134237FA8434}"/>
              </a:ext>
            </a:extLst>
          </p:cNvPr>
          <p:cNvGrpSpPr/>
          <p:nvPr/>
        </p:nvGrpSpPr>
        <p:grpSpPr>
          <a:xfrm>
            <a:off x="3231381" y="4782595"/>
            <a:ext cx="2191519" cy="1047268"/>
            <a:chOff x="3231381" y="4782595"/>
            <a:chExt cx="2191519" cy="10472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1D27D5-9E65-BA06-E5D5-6FFDEDD3B5F9}"/>
                </a:ext>
              </a:extLst>
            </p:cNvPr>
            <p:cNvSpPr txBox="1"/>
            <p:nvPr/>
          </p:nvSpPr>
          <p:spPr>
            <a:xfrm>
              <a:off x="3269344" y="4782595"/>
              <a:ext cx="2153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solidFill>
                    <a:schemeClr val="bg1"/>
                  </a:solidFill>
                </a:rPr>
                <a:t>Feature Engineering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9BAB1BC-03A6-A6A5-6E6F-537FAED4AF2A}"/>
                </a:ext>
              </a:extLst>
            </p:cNvPr>
            <p:cNvSpPr txBox="1"/>
            <p:nvPr/>
          </p:nvSpPr>
          <p:spPr>
            <a:xfrm>
              <a:off x="3231381" y="5091199"/>
              <a:ext cx="20646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165" indent="-141605">
                <a:buClr>
                  <a:srgbClr val="FF4F01"/>
                </a:buClr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bg1"/>
                  </a:solidFill>
                  <a:ea typeface="Calibri"/>
                  <a:cs typeface="Calibri"/>
                </a:rPr>
                <a:t>Merging Datasets</a:t>
              </a:r>
            </a:p>
            <a:p>
              <a:pPr marL="177165" indent="-141605">
                <a:buClr>
                  <a:srgbClr val="FF4F01"/>
                </a:buClr>
                <a:buFont typeface="Arial,Sans-Serif" panose="020B0604020202020204" pitchFamily="34" charset="0"/>
                <a:buChar char="•"/>
              </a:pPr>
              <a:r>
                <a:rPr lang="en-GB" sz="1400">
                  <a:solidFill>
                    <a:schemeClr val="bg1"/>
                  </a:solidFill>
                  <a:ea typeface="Calibri"/>
                  <a:cs typeface="Calibri"/>
                </a:rPr>
                <a:t>Creating new insightful variables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EE4A867-04A1-360D-40E9-CBFE372F7622}"/>
              </a:ext>
            </a:extLst>
          </p:cNvPr>
          <p:cNvSpPr txBox="1"/>
          <p:nvPr/>
        </p:nvSpPr>
        <p:spPr>
          <a:xfrm>
            <a:off x="1505265" y="2177683"/>
            <a:ext cx="2425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Understanding of columns</a:t>
            </a:r>
          </a:p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Analysis and handling of missing values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DA6EDD-6FB6-34B6-7679-A655B8418D94}"/>
              </a:ext>
            </a:extLst>
          </p:cNvPr>
          <p:cNvSpPr txBox="1"/>
          <p:nvPr/>
        </p:nvSpPr>
        <p:spPr>
          <a:xfrm>
            <a:off x="6272862" y="2396203"/>
            <a:ext cx="20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chemeClr val="bg1"/>
                </a:solidFill>
              </a:rPr>
              <a:t>Modeling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D13497-1602-3684-D60B-714D30399CC9}"/>
              </a:ext>
            </a:extLst>
          </p:cNvPr>
          <p:cNvSpPr txBox="1"/>
          <p:nvPr/>
        </p:nvSpPr>
        <p:spPr>
          <a:xfrm>
            <a:off x="7841171" y="4879692"/>
            <a:ext cx="20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34193-FC5F-A0B0-449E-6A0B7482124A}"/>
              </a:ext>
            </a:extLst>
          </p:cNvPr>
          <p:cNvSpPr txBox="1"/>
          <p:nvPr/>
        </p:nvSpPr>
        <p:spPr>
          <a:xfrm>
            <a:off x="9840728" y="1827234"/>
            <a:ext cx="20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Business Insights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FE36FB-7DA4-4AE1-7065-F8AC9B73504E}"/>
              </a:ext>
            </a:extLst>
          </p:cNvPr>
          <p:cNvSpPr txBox="1"/>
          <p:nvPr/>
        </p:nvSpPr>
        <p:spPr>
          <a:xfrm>
            <a:off x="9825346" y="2143342"/>
            <a:ext cx="2064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Translation of findings into valuable business strategies</a:t>
            </a:r>
          </a:p>
        </p:txBody>
      </p:sp>
      <p:sp>
        <p:nvSpPr>
          <p:cNvPr id="6" name="TextBox 76">
            <a:extLst>
              <a:ext uri="{FF2B5EF4-FFF2-40B4-BE49-F238E27FC236}">
                <a16:creationId xmlns:a16="http://schemas.microsoft.com/office/drawing/2014/main" id="{4980A9E3-50E0-7076-2204-1359D1F41954}"/>
              </a:ext>
            </a:extLst>
          </p:cNvPr>
          <p:cNvSpPr txBox="1"/>
          <p:nvPr/>
        </p:nvSpPr>
        <p:spPr>
          <a:xfrm>
            <a:off x="6261548" y="2741955"/>
            <a:ext cx="2355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Identification of patterns for active/inactive customers</a:t>
            </a:r>
          </a:p>
        </p:txBody>
      </p:sp>
      <p:sp>
        <p:nvSpPr>
          <p:cNvPr id="11" name="TextBox 79">
            <a:extLst>
              <a:ext uri="{FF2B5EF4-FFF2-40B4-BE49-F238E27FC236}">
                <a16:creationId xmlns:a16="http://schemas.microsoft.com/office/drawing/2014/main" id="{2658E2BD-DF4C-B097-294A-389491012FE2}"/>
              </a:ext>
            </a:extLst>
          </p:cNvPr>
          <p:cNvSpPr txBox="1"/>
          <p:nvPr/>
        </p:nvSpPr>
        <p:spPr>
          <a:xfrm>
            <a:off x="7861311" y="5178914"/>
            <a:ext cx="206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Technical criteria's</a:t>
            </a:r>
          </a:p>
          <a:p>
            <a:pPr marL="177750" indent="-141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Choice of best model</a:t>
            </a:r>
          </a:p>
        </p:txBody>
      </p:sp>
    </p:spTree>
    <p:extLst>
      <p:ext uri="{BB962C8B-B14F-4D97-AF65-F5344CB8AC3E}">
        <p14:creationId xmlns:p14="http://schemas.microsoft.com/office/powerpoint/2010/main" val="412752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769-5EDE-2B0B-A0F8-4F0538FE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12" y="2766218"/>
            <a:ext cx="4764932" cy="1325563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rgbClr val="FF4F01"/>
                </a:solidFill>
              </a:rPr>
              <a:t>1. Data Understanding</a:t>
            </a:r>
            <a:br>
              <a:rPr lang="en-GB" b="1">
                <a:solidFill>
                  <a:srgbClr val="FF4F01"/>
                </a:solidFill>
              </a:rPr>
            </a:br>
            <a:r>
              <a:rPr lang="en-GB" b="1">
                <a:solidFill>
                  <a:srgbClr val="FF4F01"/>
                </a:solidFill>
              </a:rPr>
              <a:t>&amp; Exploration</a:t>
            </a:r>
            <a:endParaRPr lang="es-CL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65731-8E31-0DA2-E71F-16880859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5</a:t>
            </a:fld>
            <a:endParaRPr lang="it-IT"/>
          </a:p>
        </p:txBody>
      </p:sp>
      <p:pic>
        <p:nvPicPr>
          <p:cNvPr id="6" name="Graphic 5" descr="Telescope">
            <a:extLst>
              <a:ext uri="{FF2B5EF4-FFF2-40B4-BE49-F238E27FC236}">
                <a16:creationId xmlns:a16="http://schemas.microsoft.com/office/drawing/2014/main" id="{0F71E4B5-5F0C-F51B-6FE7-E46264C0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3178" y="1867534"/>
            <a:ext cx="882969" cy="882969"/>
          </a:xfrm>
          <a:prstGeom prst="rect">
            <a:avLst/>
          </a:prstGeom>
        </p:spPr>
      </p:pic>
      <p:pic>
        <p:nvPicPr>
          <p:cNvPr id="1026" name="Picture 2" descr="Generiertes Bild">
            <a:extLst>
              <a:ext uri="{FF2B5EF4-FFF2-40B4-BE49-F238E27FC236}">
                <a16:creationId xmlns:a16="http://schemas.microsoft.com/office/drawing/2014/main" id="{95AE03D3-7CCE-5832-2168-9EEAECE0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02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AB54-95BB-1E0B-D168-A846AB3A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1D478A4-5327-5B2B-57CF-22011EEBD4B0}"/>
              </a:ext>
            </a:extLst>
          </p:cNvPr>
          <p:cNvGrpSpPr/>
          <p:nvPr/>
        </p:nvGrpSpPr>
        <p:grpSpPr>
          <a:xfrm>
            <a:off x="838200" y="1940627"/>
            <a:ext cx="10515600" cy="4008759"/>
            <a:chOff x="838200" y="1940627"/>
            <a:chExt cx="10515600" cy="40087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643402E4-B6D3-310B-65B1-36689257EDEC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ED71F46F-8928-3E17-A564-1722484ABFA9}"/>
                </a:ext>
              </a:extLst>
            </p:cNvPr>
            <p:cNvSpPr/>
            <p:nvPr/>
          </p:nvSpPr>
          <p:spPr>
            <a:xfrm>
              <a:off x="838200" y="1940627"/>
              <a:ext cx="10515600" cy="157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898129-CC8C-9F4A-3CE9-A9076C70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4F01"/>
                </a:solidFill>
              </a:rPr>
              <a:t>Two datasets </a:t>
            </a:r>
            <a:r>
              <a:rPr lang="en-GB">
                <a:solidFill>
                  <a:schemeClr val="bg1"/>
                </a:solidFill>
              </a:rPr>
              <a:t>consisting of &gt;2 million entries provide the basis for analysis</a:t>
            </a:r>
            <a:endParaRPr lang="en-GB" b="1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46022-4BF3-BF17-5BB7-FFF46ABB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39AEFE-722D-4B83-928D-525B288D7B6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1D082-70D3-3AAB-8196-5CC668106F92}"/>
              </a:ext>
            </a:extLst>
          </p:cNvPr>
          <p:cNvSpPr txBox="1"/>
          <p:nvPr/>
        </p:nvSpPr>
        <p:spPr>
          <a:xfrm>
            <a:off x="1828800" y="2472367"/>
            <a:ext cx="8075974" cy="1018475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Calibri Light"/>
                <a:cs typeface="Calibri Light"/>
              </a:rPr>
              <a:t>TOOL_SALES (Sales Data 2017 – 2021)</a:t>
            </a:r>
            <a:endParaRPr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  <a:ea typeface="Calibri Light"/>
              <a:cs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Calibri Light"/>
                <a:cs typeface="Calibri Light"/>
              </a:rPr>
              <a:t>Purchase History of customers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  <a:ea typeface="Calibri Light"/>
              <a:cs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System Font Regular"/>
              <a:buChar char="→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Calibri Light"/>
                <a:cs typeface="Calibri Light"/>
              </a:rPr>
              <a:t>Allows Identification of purchasing behaviour patterns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  <a:ea typeface="Calibri Light"/>
              <a:cs typeface="Calibri Ligh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235E79-EF65-2133-E20A-0BF4C93DC97F}"/>
              </a:ext>
            </a:extLst>
          </p:cNvPr>
          <p:cNvSpPr/>
          <p:nvPr/>
        </p:nvSpPr>
        <p:spPr>
          <a:xfrm>
            <a:off x="1256327" y="2700420"/>
            <a:ext cx="568117" cy="568117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892EF9-6D1F-ACD0-F509-AABF43348DDB}"/>
              </a:ext>
            </a:extLst>
          </p:cNvPr>
          <p:cNvSpPr/>
          <p:nvPr/>
        </p:nvSpPr>
        <p:spPr>
          <a:xfrm>
            <a:off x="1256326" y="4064934"/>
            <a:ext cx="568117" cy="568117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26B4E-A510-E82F-74B0-B185F5AE3833}"/>
              </a:ext>
            </a:extLst>
          </p:cNvPr>
          <p:cNvSpPr txBox="1"/>
          <p:nvPr/>
        </p:nvSpPr>
        <p:spPr>
          <a:xfrm>
            <a:off x="1828800" y="3839755"/>
            <a:ext cx="8075974" cy="1018475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Tx/>
              <a:buNone/>
              <a:tabLst/>
              <a:defRPr/>
            </a:pPr>
            <a:r>
              <a:rPr kumimoji="0" lang="en-GB" b="1">
                <a:solidFill>
                  <a:prstClr val="black"/>
                </a:solidFill>
                <a:latin typeface="Calibri (Body)"/>
                <a:ea typeface="Calibri Light"/>
                <a:cs typeface="Calibri Light"/>
              </a:rPr>
              <a:t>TOOL_CLIENT (Customer Database)</a:t>
            </a:r>
            <a:endParaRPr lang="en-GB" b="1">
              <a:solidFill>
                <a:prstClr val="black"/>
              </a:solidFill>
              <a:latin typeface="Calibri (Body)"/>
              <a:ea typeface="Calibri Light"/>
              <a:cs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4F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Calibri Light"/>
                <a:cs typeface="Calibri Light"/>
              </a:rPr>
              <a:t>Client Information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  <a:ea typeface="Calibri Light"/>
              <a:cs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FF4F01"/>
              </a:buClr>
              <a:buSzTx/>
              <a:buFont typeface="System Font Regular"/>
              <a:buChar char="→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Calibri Light"/>
                <a:cs typeface="Calibri Light"/>
              </a:rPr>
              <a:t>Enables Customer Segmentation</a:t>
            </a:r>
            <a:endParaRPr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  <a:ea typeface="Calibri Light"/>
              <a:cs typeface="Calibri Light"/>
            </a:endParaRPr>
          </a:p>
        </p:txBody>
      </p:sp>
      <p:pic>
        <p:nvPicPr>
          <p:cNvPr id="6" name="Grafik 8" descr="Benutzer mit einfarbiger Füllung">
            <a:extLst>
              <a:ext uri="{FF2B5EF4-FFF2-40B4-BE49-F238E27FC236}">
                <a16:creationId xmlns:a16="http://schemas.microsoft.com/office/drawing/2014/main" id="{300E9DCF-CF8C-60F9-2B95-ECF3FD193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51" y="4138390"/>
            <a:ext cx="421203" cy="421203"/>
          </a:xfrm>
          <a:prstGeom prst="rect">
            <a:avLst/>
          </a:prstGeom>
        </p:spPr>
      </p:pic>
      <p:pic>
        <p:nvPicPr>
          <p:cNvPr id="7" name="Grafik 10" descr="Balkendiagramm mit Aufwärtstrend mit einfarbiger Füllung">
            <a:extLst>
              <a:ext uri="{FF2B5EF4-FFF2-40B4-BE49-F238E27FC236}">
                <a16:creationId xmlns:a16="http://schemas.microsoft.com/office/drawing/2014/main" id="{49AD2B40-BA30-D787-1B93-26721086B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166" y="2799266"/>
            <a:ext cx="351577" cy="351577"/>
          </a:xfrm>
          <a:prstGeom prst="rect">
            <a:avLst/>
          </a:prstGeom>
        </p:spPr>
      </p:pic>
      <p:sp>
        <p:nvSpPr>
          <p:cNvPr id="9" name="Rounded Rectangle 56">
            <a:extLst>
              <a:ext uri="{FF2B5EF4-FFF2-40B4-BE49-F238E27FC236}">
                <a16:creationId xmlns:a16="http://schemas.microsoft.com/office/drawing/2014/main" id="{9EF6D379-6B02-DE7C-64D8-B0384FCFB17C}"/>
              </a:ext>
            </a:extLst>
          </p:cNvPr>
          <p:cNvSpPr/>
          <p:nvPr/>
        </p:nvSpPr>
        <p:spPr>
          <a:xfrm>
            <a:off x="1259426" y="5083595"/>
            <a:ext cx="9662104" cy="701040"/>
          </a:xfrm>
          <a:prstGeom prst="roundRect">
            <a:avLst>
              <a:gd name="adj" fmla="val 1025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FE6DCAD-A61E-91DE-8A13-660DF9EC6815}"/>
              </a:ext>
            </a:extLst>
          </p:cNvPr>
          <p:cNvSpPr txBox="1"/>
          <p:nvPr/>
        </p:nvSpPr>
        <p:spPr>
          <a:xfrm>
            <a:off x="1828800" y="5162009"/>
            <a:ext cx="8075974" cy="53487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kumimoji="0" lang="en-GB" b="1">
                <a:latin typeface="Calibri (Body)"/>
                <a:ea typeface="+mn-lt"/>
                <a:cs typeface="+mn-lt"/>
              </a:rPr>
              <a:t>We merged the </a:t>
            </a:r>
            <a:r>
              <a:rPr lang="en-GB" b="1">
                <a:latin typeface="Calibri (Body)"/>
                <a:ea typeface="+mn-lt"/>
                <a:cs typeface="+mn-lt"/>
              </a:rPr>
              <a:t>customer and sales datasets to create a unified view, and removed columns not relevant for </a:t>
            </a:r>
            <a:r>
              <a:rPr lang="en-GB" b="1" err="1">
                <a:latin typeface="Calibri (Body)"/>
                <a:ea typeface="+mn-lt"/>
                <a:cs typeface="+mn-lt"/>
              </a:rPr>
              <a:t>modeling</a:t>
            </a:r>
            <a:r>
              <a:rPr lang="en-GB" b="1">
                <a:latin typeface="Calibri (Body)"/>
                <a:ea typeface="+mn-lt"/>
                <a:cs typeface="+mn-lt"/>
              </a:rPr>
              <a:t> (e.g., </a:t>
            </a:r>
            <a:r>
              <a:rPr lang="en-GB" b="1" err="1">
                <a:latin typeface="Calibri (Body)"/>
                <a:ea typeface="+mn-lt"/>
                <a:cs typeface="+mn-lt"/>
              </a:rPr>
              <a:t>canceled</a:t>
            </a:r>
            <a:r>
              <a:rPr lang="en-GB" b="1">
                <a:latin typeface="Calibri (Body)"/>
                <a:ea typeface="+mn-lt"/>
                <a:cs typeface="+mn-lt"/>
              </a:rPr>
              <a:t> orders).</a:t>
            </a:r>
            <a:endParaRPr lang="en-US" b="1">
              <a:latin typeface="Calibri (Body)"/>
              <a:ea typeface="+mn-lt"/>
              <a:cs typeface="+mn-lt"/>
            </a:endParaRPr>
          </a:p>
        </p:txBody>
      </p:sp>
      <p:pic>
        <p:nvPicPr>
          <p:cNvPr id="11" name="Graphic 10" descr="Exclamation mark with solid fill">
            <a:extLst>
              <a:ext uri="{FF2B5EF4-FFF2-40B4-BE49-F238E27FC236}">
                <a16:creationId xmlns:a16="http://schemas.microsoft.com/office/drawing/2014/main" id="{035C80D7-1B24-D8E5-8FFD-DE48C7D83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365" y="5103191"/>
            <a:ext cx="660401" cy="6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E5F9-D4C6-9D7D-798B-B331FD70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FF4F01"/>
                </a:solidFill>
                <a:ea typeface="Calibri Light"/>
                <a:cs typeface="Calibri Light"/>
              </a:rPr>
              <a:t>2. Feature Engineering</a:t>
            </a:r>
            <a:endParaRPr lang="en-US" b="1">
              <a:solidFill>
                <a:srgbClr val="FF4F0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7C6B2-D907-F447-7918-523EE64E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7</a:t>
            </a:fld>
            <a:endParaRPr lang="it-IT"/>
          </a:p>
        </p:txBody>
      </p:sp>
      <p:pic>
        <p:nvPicPr>
          <p:cNvPr id="7" name="Picture 2" descr="Generiertes Bild">
            <a:extLst>
              <a:ext uri="{FF2B5EF4-FFF2-40B4-BE49-F238E27FC236}">
                <a16:creationId xmlns:a16="http://schemas.microsoft.com/office/drawing/2014/main" id="{1B91F068-536E-B1C5-2E0D-658F9D61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8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E6667-14D3-EA85-522E-9EA99532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B417A-11E1-AF61-0F16-9D9CF8E9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8</a:t>
            </a:fld>
            <a:endParaRPr lang="it-IT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A295D8-ABDA-8EC2-022E-C764DF447323}"/>
              </a:ext>
            </a:extLst>
          </p:cNvPr>
          <p:cNvGrpSpPr/>
          <p:nvPr/>
        </p:nvGrpSpPr>
        <p:grpSpPr>
          <a:xfrm>
            <a:off x="792018" y="1810174"/>
            <a:ext cx="10835861" cy="4311520"/>
            <a:chOff x="838200" y="1830193"/>
            <a:chExt cx="10515600" cy="4119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 Same-side Corner of Rectangle 14">
              <a:extLst>
                <a:ext uri="{FF2B5EF4-FFF2-40B4-BE49-F238E27FC236}">
                  <a16:creationId xmlns:a16="http://schemas.microsoft.com/office/drawing/2014/main" id="{9BD693AA-3EDD-FE56-4C9A-C748C07DCC6D}"/>
                </a:ext>
              </a:extLst>
            </p:cNvPr>
            <p:cNvSpPr/>
            <p:nvPr/>
          </p:nvSpPr>
          <p:spPr>
            <a:xfrm flipV="1">
              <a:off x="838200" y="2097652"/>
              <a:ext cx="10515600" cy="3851734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 Same-side Corner of Rectangle 26">
              <a:extLst>
                <a:ext uri="{FF2B5EF4-FFF2-40B4-BE49-F238E27FC236}">
                  <a16:creationId xmlns:a16="http://schemas.microsoft.com/office/drawing/2014/main" id="{6AF590D3-23A1-0EE9-BDD2-6546D7388E4C}"/>
                </a:ext>
              </a:extLst>
            </p:cNvPr>
            <p:cNvSpPr/>
            <p:nvPr/>
          </p:nvSpPr>
          <p:spPr>
            <a:xfrm>
              <a:off x="838200" y="1830193"/>
              <a:ext cx="10515600" cy="2674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D702B00-071F-F7A0-2BD2-9D466024D0EC}"/>
              </a:ext>
            </a:extLst>
          </p:cNvPr>
          <p:cNvSpPr txBox="1">
            <a:spLocks/>
          </p:cNvSpPr>
          <p:nvPr/>
        </p:nvSpPr>
        <p:spPr>
          <a:xfrm>
            <a:off x="796162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Creation</a:t>
            </a:r>
            <a:r>
              <a:rPr lang="en-GB">
                <a:solidFill>
                  <a:srgbClr val="FF4F01"/>
                </a:solidFill>
              </a:rPr>
              <a:t> of new features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chemeClr val="bg1"/>
                </a:solidFill>
              </a:rPr>
              <a:t>to Spot Reactivation Signals: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0466A-9BFD-9ACE-37BB-A05C8B6B65D1}"/>
              </a:ext>
            </a:extLst>
          </p:cNvPr>
          <p:cNvSpPr txBox="1"/>
          <p:nvPr/>
        </p:nvSpPr>
        <p:spPr>
          <a:xfrm>
            <a:off x="1097323" y="2103105"/>
            <a:ext cx="9813165" cy="3238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14400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ea typeface="Calibri"/>
                <a:cs typeface="Calibri"/>
              </a:rPr>
              <a:t>sales_id</a:t>
            </a:r>
            <a:r>
              <a:rPr lang="en-US">
                <a:latin typeface="Consolas"/>
                <a:ea typeface="Calibri"/>
                <a:cs typeface="Calibri"/>
              </a:rPr>
              <a:t>: </a:t>
            </a:r>
            <a:r>
              <a:rPr lang="en-US">
                <a:latin typeface="Calibri (Body)"/>
                <a:ea typeface="Calibri"/>
                <a:cs typeface="Calibri"/>
              </a:rPr>
              <a:t>Created combining </a:t>
            </a:r>
            <a:r>
              <a:rPr lang="en-US" err="1">
                <a:latin typeface="Consolas"/>
                <a:ea typeface="Calibri"/>
                <a:cs typeface="Calibri"/>
              </a:rPr>
              <a:t>client_id</a:t>
            </a:r>
            <a:r>
              <a:rPr lang="en-US">
                <a:latin typeface="Consolas"/>
                <a:ea typeface="Calibri"/>
                <a:cs typeface="Calibri"/>
              </a:rPr>
              <a:t> </a:t>
            </a:r>
            <a:r>
              <a:rPr lang="en-US">
                <a:latin typeface="Calibri (Body)"/>
                <a:ea typeface="Calibri"/>
                <a:cs typeface="Calibri"/>
              </a:rPr>
              <a:t>and</a:t>
            </a:r>
            <a:r>
              <a:rPr lang="en-US">
                <a:latin typeface="Calibri Light"/>
                <a:ea typeface="Calibri"/>
                <a:cs typeface="Calibri"/>
              </a:rPr>
              <a:t> </a:t>
            </a:r>
            <a:r>
              <a:rPr lang="en-US" err="1">
                <a:latin typeface="Consolas"/>
                <a:ea typeface="Calibri"/>
                <a:cs typeface="Calibri"/>
              </a:rPr>
              <a:t>yyyymm</a:t>
            </a:r>
            <a:r>
              <a:rPr lang="en-US">
                <a:latin typeface="Calibri Light"/>
                <a:ea typeface="Calibri"/>
                <a:cs typeface="Calibri"/>
              </a:rPr>
              <a:t>, </a:t>
            </a:r>
            <a:r>
              <a:rPr lang="en-US">
                <a:latin typeface="Calibri (Body)"/>
                <a:ea typeface="Calibri"/>
                <a:cs typeface="Calibri"/>
              </a:rPr>
              <a:t>it represents a single transaction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ea typeface="Calibri"/>
                <a:cs typeface="Calibri"/>
              </a:rPr>
              <a:t>n_purchase</a:t>
            </a:r>
            <a:r>
              <a:rPr lang="en-US">
                <a:latin typeface="Consolas"/>
                <a:ea typeface="Calibri"/>
                <a:cs typeface="Calibri"/>
              </a:rPr>
              <a:t>: </a:t>
            </a:r>
            <a:r>
              <a:rPr lang="en-US">
                <a:latin typeface="Calibri (Body)"/>
                <a:ea typeface="Calibri"/>
                <a:cs typeface="Calibri"/>
              </a:rPr>
              <a:t>Created grouping </a:t>
            </a:r>
            <a:r>
              <a:rPr lang="en-US" err="1">
                <a:latin typeface="Consolas"/>
                <a:ea typeface="Calibri"/>
                <a:cs typeface="Calibri"/>
              </a:rPr>
              <a:t>sales_id</a:t>
            </a:r>
            <a:r>
              <a:rPr lang="en-US">
                <a:latin typeface="Calibri Light"/>
                <a:ea typeface="Calibri"/>
                <a:cs typeface="Calibri"/>
              </a:rPr>
              <a:t> </a:t>
            </a:r>
            <a:r>
              <a:rPr lang="en-US">
                <a:latin typeface="Calibri (Body)"/>
                <a:ea typeface="Calibri"/>
                <a:cs typeface="Calibri"/>
              </a:rPr>
              <a:t>by</a:t>
            </a:r>
            <a:r>
              <a:rPr lang="en-US">
                <a:latin typeface="Calibri Light"/>
                <a:ea typeface="Calibri"/>
                <a:cs typeface="Calibri"/>
              </a:rPr>
              <a:t> </a:t>
            </a:r>
            <a:r>
              <a:rPr lang="en-US" err="1">
                <a:latin typeface="Consolas"/>
                <a:ea typeface="Calibri"/>
                <a:cs typeface="Calibri"/>
              </a:rPr>
              <a:t>client_id</a:t>
            </a:r>
            <a:r>
              <a:rPr lang="en-US">
                <a:latin typeface="Calibri Light"/>
                <a:ea typeface="Calibri"/>
                <a:cs typeface="Calibri"/>
              </a:rPr>
              <a:t>, </a:t>
            </a:r>
            <a:r>
              <a:rPr lang="en-US">
                <a:latin typeface="Calibri (Body)"/>
                <a:ea typeface="Calibri"/>
                <a:cs typeface="Calibri"/>
              </a:rPr>
              <a:t>it represents the </a:t>
            </a:r>
            <a:r>
              <a:rPr lang="en-US">
                <a:latin typeface="Calibri (Body)"/>
                <a:ea typeface="Calibri Light"/>
                <a:cs typeface="Calibri Light"/>
              </a:rPr>
              <a:t>total number of purchases per client</a:t>
            </a:r>
            <a:endParaRPr lang="en-US">
              <a:latin typeface="Calibri (Body)"/>
              <a:ea typeface="Calibri"/>
              <a:cs typeface="Calibri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>
              <a:latin typeface="Calibri Light"/>
              <a:ea typeface="Calibri Light"/>
              <a:cs typeface="Calibri Light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ea typeface="Calibri Light"/>
                <a:cs typeface="Calibri Light"/>
              </a:rPr>
              <a:t>sales_net</a:t>
            </a:r>
            <a:r>
              <a:rPr lang="en-US">
                <a:latin typeface="Calibri Light"/>
                <a:ea typeface="Calibri Light"/>
                <a:cs typeface="Calibri Light"/>
              </a:rPr>
              <a:t>:  </a:t>
            </a:r>
            <a:r>
              <a:rPr lang="en-US">
                <a:latin typeface="Calibri (Body)"/>
                <a:ea typeface="Calibri Light"/>
                <a:cs typeface="Calibri Light"/>
              </a:rPr>
              <a:t>summarizing the</a:t>
            </a:r>
            <a:r>
              <a:rPr lang="en-US">
                <a:latin typeface="Calibri Light"/>
                <a:ea typeface="Calibri Light"/>
                <a:cs typeface="Calibri Light"/>
              </a:rPr>
              <a:t> </a:t>
            </a:r>
            <a:r>
              <a:rPr lang="en-US">
                <a:latin typeface="Consolas"/>
                <a:ea typeface="Calibri Light"/>
                <a:cs typeface="Calibri Light"/>
              </a:rPr>
              <a:t>net </a:t>
            </a:r>
            <a:r>
              <a:rPr lang="en-US">
                <a:latin typeface="Calibri (Body)"/>
                <a:ea typeface="Calibri Light"/>
                <a:cs typeface="Calibri Light"/>
              </a:rPr>
              <a:t>sales by </a:t>
            </a:r>
            <a:r>
              <a:rPr lang="en-US" err="1">
                <a:latin typeface="Consolas"/>
                <a:ea typeface="Calibri Light"/>
                <a:cs typeface="Calibri Light"/>
              </a:rPr>
              <a:t>sales_id</a:t>
            </a:r>
            <a:r>
              <a:rPr lang="en-US">
                <a:latin typeface="Calibri (Body)"/>
                <a:ea typeface="Calibri Light"/>
                <a:cs typeface="Calibri Light"/>
              </a:rPr>
              <a:t>, it shows cumulative sales value per client.</a:t>
            </a: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>
              <a:latin typeface="Consolas"/>
              <a:ea typeface="Calibri Light"/>
              <a:cs typeface="Calibri Light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ea typeface="Calibri Light"/>
                <a:cs typeface="Calibri Light"/>
              </a:rPr>
              <a:t>time_diff_next</a:t>
            </a:r>
            <a:r>
              <a:rPr lang="en-US">
                <a:latin typeface="Calibri (Body)"/>
                <a:ea typeface="Calibri Light"/>
                <a:cs typeface="Calibri Light"/>
              </a:rPr>
              <a:t>: Obtained extracting time between purchases, it shows the time until the next purchase. (Note: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For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the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missing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values</a:t>
            </a:r>
            <a:r>
              <a:rPr lang="es-CL">
                <a:latin typeface="Calibri (Body)"/>
                <a:ea typeface="Calibri Light"/>
                <a:cs typeface="Calibri Light"/>
              </a:rPr>
              <a:t>,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we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assume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the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difference</a:t>
            </a:r>
            <a:r>
              <a:rPr lang="es-CL">
                <a:latin typeface="Calibri (Body)"/>
                <a:ea typeface="Calibri Light"/>
                <a:cs typeface="Calibri Light"/>
              </a:rPr>
              <a:t> 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been</a:t>
            </a:r>
            <a:r>
              <a:rPr lang="es-CL">
                <a:latin typeface="Calibri (Body)"/>
                <a:ea typeface="Calibri Light"/>
                <a:cs typeface="Calibri Light"/>
              </a:rPr>
              <a:t> 0 </a:t>
            </a:r>
            <a:r>
              <a:rPr lang="es-CL" err="1">
                <a:latin typeface="Calibri (Body)"/>
                <a:ea typeface="Calibri Light"/>
                <a:cs typeface="Calibri Light"/>
              </a:rPr>
              <a:t>days</a:t>
            </a:r>
            <a:r>
              <a:rPr lang="es-CL">
                <a:latin typeface="Calibri (Body)"/>
                <a:ea typeface="Calibri Light"/>
                <a:cs typeface="Calibri Light"/>
              </a:rPr>
              <a:t>)</a:t>
            </a:r>
            <a:endParaRPr lang="en-US">
              <a:latin typeface="Calibri (Body)"/>
              <a:ea typeface="Calibri Light"/>
              <a:cs typeface="Calibri Light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s-CL">
              <a:solidFill>
                <a:srgbClr val="444444"/>
              </a:solidFill>
              <a:latin typeface="Calibri Light"/>
              <a:ea typeface="Calibri Light"/>
              <a:cs typeface="Calibri Light"/>
            </a:endParaRPr>
          </a:p>
          <a:p>
            <a:endParaRPr lang="en-US">
              <a:solidFill>
                <a:srgbClr val="444444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171775-F384-6D33-68CA-BAB3D56187A4}"/>
              </a:ext>
            </a:extLst>
          </p:cNvPr>
          <p:cNvSpPr/>
          <p:nvPr/>
        </p:nvSpPr>
        <p:spPr>
          <a:xfrm>
            <a:off x="442749" y="1458964"/>
            <a:ext cx="720834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Graphic 33" descr="Flask with solid fill">
            <a:extLst>
              <a:ext uri="{FF2B5EF4-FFF2-40B4-BE49-F238E27FC236}">
                <a16:creationId xmlns:a16="http://schemas.microsoft.com/office/drawing/2014/main" id="{DBA823BB-9212-91E3-0736-6DAC21AE8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495" y="630583"/>
            <a:ext cx="914400" cy="914400"/>
          </a:xfrm>
          <a:prstGeom prst="rect">
            <a:avLst/>
          </a:prstGeom>
        </p:spPr>
      </p:pic>
      <p:sp>
        <p:nvSpPr>
          <p:cNvPr id="38" name="Rounded Rectangle 56">
            <a:extLst>
              <a:ext uri="{FF2B5EF4-FFF2-40B4-BE49-F238E27FC236}">
                <a16:creationId xmlns:a16="http://schemas.microsoft.com/office/drawing/2014/main" id="{4B975294-CB26-3FE5-5AE0-D4BE2B910811}"/>
              </a:ext>
            </a:extLst>
          </p:cNvPr>
          <p:cNvSpPr/>
          <p:nvPr/>
        </p:nvSpPr>
        <p:spPr>
          <a:xfrm>
            <a:off x="1281512" y="4906900"/>
            <a:ext cx="9286625" cy="977128"/>
          </a:xfrm>
          <a:prstGeom prst="roundRect">
            <a:avLst>
              <a:gd name="adj" fmla="val 1025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phic 34" descr="Postit Notes with solid fill">
            <a:extLst>
              <a:ext uri="{FF2B5EF4-FFF2-40B4-BE49-F238E27FC236}">
                <a16:creationId xmlns:a16="http://schemas.microsoft.com/office/drawing/2014/main" id="{4E10684D-ECC7-0AA0-CC2B-061C50FF1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322" y="4937540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F4DC6E-8683-BD92-B6FD-AE7ACD509416}"/>
              </a:ext>
            </a:extLst>
          </p:cNvPr>
          <p:cNvSpPr txBox="1"/>
          <p:nvPr/>
        </p:nvSpPr>
        <p:spPr>
          <a:xfrm>
            <a:off x="2355205" y="5079509"/>
            <a:ext cx="85068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These new features are expected to have a greater impact on the model, as they aggregate more general variables.</a:t>
            </a:r>
            <a:endParaRPr lang="en-US" b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6D1DE3-C33E-9324-535C-7E1400BFE3E9}"/>
              </a:ext>
            </a:extLst>
          </p:cNvPr>
          <p:cNvSpPr/>
          <p:nvPr/>
        </p:nvSpPr>
        <p:spPr>
          <a:xfrm>
            <a:off x="379932" y="1361185"/>
            <a:ext cx="880748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5CA870-5F41-4399-D6AC-1ECE32E4A211}"/>
              </a:ext>
            </a:extLst>
          </p:cNvPr>
          <p:cNvSpPr/>
          <p:nvPr/>
        </p:nvSpPr>
        <p:spPr>
          <a:xfrm>
            <a:off x="478465" y="1453509"/>
            <a:ext cx="702896" cy="729753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Graphic 25" descr="Blueprint outline">
            <a:extLst>
              <a:ext uri="{FF2B5EF4-FFF2-40B4-BE49-F238E27FC236}">
                <a16:creationId xmlns:a16="http://schemas.microsoft.com/office/drawing/2014/main" id="{E642A9BE-5DCC-0287-F39B-E7EAFFF92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466" y="1526345"/>
            <a:ext cx="568036" cy="55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E1052-B4CA-8BC9-E0A7-F340C0C6D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43FE0C2-FD88-37F0-2AE9-C8199705575B}"/>
              </a:ext>
            </a:extLst>
          </p:cNvPr>
          <p:cNvGrpSpPr/>
          <p:nvPr/>
        </p:nvGrpSpPr>
        <p:grpSpPr>
          <a:xfrm>
            <a:off x="855982" y="1299257"/>
            <a:ext cx="4321377" cy="4643568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 Same-side Corner of Rectangle 14">
              <a:extLst>
                <a:ext uri="{FF2B5EF4-FFF2-40B4-BE49-F238E27FC236}">
                  <a16:creationId xmlns:a16="http://schemas.microsoft.com/office/drawing/2014/main" id="{8A79211A-AAB0-6564-7D41-0E574626568C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40ADB977-1D1E-DACA-F5EA-4E994E968FDC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latin typeface="Calibri Light"/>
                  <a:ea typeface="Calibri"/>
                  <a:cs typeface="Calibri"/>
                </a:rPr>
                <a:t>CUSTOMERS TYPE 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897B055-9EFE-22FE-1852-C9FEF2A4D865}"/>
              </a:ext>
            </a:extLst>
          </p:cNvPr>
          <p:cNvSpPr/>
          <p:nvPr/>
        </p:nvSpPr>
        <p:spPr>
          <a:xfrm>
            <a:off x="652240" y="124442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DA6D98-A855-8099-9E1C-47D7608CCCF1}"/>
              </a:ext>
            </a:extLst>
          </p:cNvPr>
          <p:cNvSpPr/>
          <p:nvPr/>
        </p:nvSpPr>
        <p:spPr>
          <a:xfrm>
            <a:off x="731496" y="1324988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E02A0-8AEF-75C6-CA21-F4F5C3DF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1710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Understanding </a:t>
            </a:r>
            <a:r>
              <a:rPr lang="de-DE">
                <a:solidFill>
                  <a:srgbClr val="FF4F01"/>
                </a:solidFill>
                <a:ea typeface="Calibri Light"/>
                <a:cs typeface="Calibri Light"/>
              </a:rPr>
              <a:t>Customer </a:t>
            </a:r>
            <a:r>
              <a:rPr lang="de-DE" err="1">
                <a:solidFill>
                  <a:srgbClr val="FF4F01"/>
                </a:solidFill>
                <a:ea typeface="Calibri Light"/>
                <a:cs typeface="Calibri Light"/>
              </a:rPr>
              <a:t>Purchase</a:t>
            </a:r>
            <a:r>
              <a:rPr lang="de-DE">
                <a:solidFill>
                  <a:srgbClr val="FF4F01"/>
                </a:solidFill>
                <a:ea typeface="Calibri Light"/>
                <a:cs typeface="Calibri Light"/>
              </a:rPr>
              <a:t> </a:t>
            </a:r>
            <a:r>
              <a:rPr lang="de-DE" err="1">
                <a:solidFill>
                  <a:srgbClr val="FF4F01"/>
                </a:solidFill>
                <a:ea typeface="Calibri Light"/>
                <a:cs typeface="Calibri Light"/>
              </a:rPr>
              <a:t>Behavior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58ED8-0EA5-4923-C508-2143E058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9AEFE-722D-4B83-928D-525B288D7B61}" type="slidenum">
              <a:rPr lang="it-IT" smtClean="0"/>
              <a:t>9</a:t>
            </a:fld>
            <a:endParaRPr lang="it-IT"/>
          </a:p>
        </p:txBody>
      </p:sp>
      <p:pic>
        <p:nvPicPr>
          <p:cNvPr id="4" name="Picture 2" descr="A blue pie chart with a pink circle&#10;&#10;AI-generated content may be incorrect.">
            <a:extLst>
              <a:ext uri="{FF2B5EF4-FFF2-40B4-BE49-F238E27FC236}">
                <a16:creationId xmlns:a16="http://schemas.microsoft.com/office/drawing/2014/main" id="{54D3C2D1-AE99-4AC2-A615-847111F4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t="14023" r="-4" b="7500"/>
          <a:stretch/>
        </p:blipFill>
        <p:spPr bwMode="auto">
          <a:xfrm>
            <a:off x="860316" y="2149893"/>
            <a:ext cx="4311577" cy="35223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89E3D-EF95-9ACD-DD4D-815758B664A6}"/>
              </a:ext>
            </a:extLst>
          </p:cNvPr>
          <p:cNvGrpSpPr/>
          <p:nvPr/>
        </p:nvGrpSpPr>
        <p:grpSpPr>
          <a:xfrm>
            <a:off x="5704068" y="1322704"/>
            <a:ext cx="5835692" cy="4608399"/>
            <a:chOff x="838200" y="1711041"/>
            <a:chExt cx="5658678" cy="42383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ound Same-side Corner of Rectangle 14">
              <a:extLst>
                <a:ext uri="{FF2B5EF4-FFF2-40B4-BE49-F238E27FC236}">
                  <a16:creationId xmlns:a16="http://schemas.microsoft.com/office/drawing/2014/main" id="{D551B2C9-964E-F932-FF27-B777DFB26DF7}"/>
                </a:ext>
              </a:extLst>
            </p:cNvPr>
            <p:cNvSpPr/>
            <p:nvPr/>
          </p:nvSpPr>
          <p:spPr>
            <a:xfrm flipV="1">
              <a:off x="838200" y="2265828"/>
              <a:ext cx="5658678" cy="3683559"/>
            </a:xfrm>
            <a:prstGeom prst="round2SameRect">
              <a:avLst>
                <a:gd name="adj1" fmla="val 3079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ound Same-side Corner of Rectangle 26">
              <a:extLst>
                <a:ext uri="{FF2B5EF4-FFF2-40B4-BE49-F238E27FC236}">
                  <a16:creationId xmlns:a16="http://schemas.microsoft.com/office/drawing/2014/main" id="{6ECAF961-6B8E-DAA7-5314-F84B48DFAAE1}"/>
                </a:ext>
              </a:extLst>
            </p:cNvPr>
            <p:cNvSpPr/>
            <p:nvPr/>
          </p:nvSpPr>
          <p:spPr>
            <a:xfrm>
              <a:off x="838200" y="1711041"/>
              <a:ext cx="5658678" cy="557995"/>
            </a:xfrm>
            <a:prstGeom prst="round2SameRect">
              <a:avLst>
                <a:gd name="adj1" fmla="val 24260"/>
                <a:gd name="adj2" fmla="val 0"/>
              </a:avLst>
            </a:prstGeom>
            <a:solidFill>
              <a:srgbClr val="FF4F0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latin typeface="Calibri Light"/>
                  <a:ea typeface="Calibri"/>
                  <a:cs typeface="Calibri"/>
                </a:rPr>
                <a:t>KEY INSIGHTS</a:t>
              </a:r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F0857AE-123C-8D67-F813-06A2FA509C48}"/>
              </a:ext>
            </a:extLst>
          </p:cNvPr>
          <p:cNvSpPr/>
          <p:nvPr/>
        </p:nvSpPr>
        <p:spPr>
          <a:xfrm>
            <a:off x="5358847" y="1244420"/>
            <a:ext cx="748376" cy="74837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33FE2A-EC9B-50E2-2A0D-16DBD103D615}"/>
              </a:ext>
            </a:extLst>
          </p:cNvPr>
          <p:cNvSpPr/>
          <p:nvPr/>
        </p:nvSpPr>
        <p:spPr>
          <a:xfrm>
            <a:off x="5415968" y="1324989"/>
            <a:ext cx="587240" cy="587240"/>
          </a:xfrm>
          <a:prstGeom prst="ellipse">
            <a:avLst/>
          </a:prstGeom>
          <a:solidFill>
            <a:srgbClr val="FF4F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Graphic 39" descr="Magnifying glass with solid fill">
            <a:extLst>
              <a:ext uri="{FF2B5EF4-FFF2-40B4-BE49-F238E27FC236}">
                <a16:creationId xmlns:a16="http://schemas.microsoft.com/office/drawing/2014/main" id="{7FD99329-214F-5F53-87CF-4A86585CE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573" y="1449108"/>
            <a:ext cx="338999" cy="3389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266F602-68A5-B1F1-8C46-93DC2C8A2118}"/>
              </a:ext>
            </a:extLst>
          </p:cNvPr>
          <p:cNvSpPr txBox="1"/>
          <p:nvPr/>
        </p:nvSpPr>
        <p:spPr>
          <a:xfrm>
            <a:off x="5836173" y="2149794"/>
            <a:ext cx="5556871" cy="3541684"/>
          </a:xfrm>
          <a:prstGeom prst="rect">
            <a:avLst/>
          </a:prstGeom>
          <a:noFill/>
        </p:spPr>
        <p:txBody>
          <a:bodyPr wrap="square" lIns="432000" tIns="360000" rIns="432000" bIns="45720" rtlCol="0" anchor="t">
            <a:noAutofit/>
          </a:bodyPr>
          <a:lstStyle/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ea typeface="Calibri Light"/>
                <a:cs typeface="Calibri Light"/>
              </a:rPr>
              <a:t>The reactivation class is </a:t>
            </a:r>
            <a:r>
              <a:rPr lang="en-US" b="1" dirty="0">
                <a:latin typeface="Calibri Light"/>
                <a:ea typeface="Calibri Light"/>
                <a:cs typeface="Calibri Light"/>
              </a:rPr>
              <a:t>underrepresented        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→ Work on dataset or work on models.</a:t>
            </a:r>
            <a:endParaRPr lang="en-US" dirty="0">
              <a:highlight>
                <a:srgbClr val="FFFF00"/>
              </a:highlight>
              <a:latin typeface="Calibri Light"/>
              <a:ea typeface="Calibri Light"/>
              <a:cs typeface="Calibri Light"/>
            </a:endParaRP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ea typeface="Calibri Light"/>
                <a:cs typeface="Calibri Light"/>
              </a:rPr>
              <a:t>Client purchasing behavior is </a:t>
            </a:r>
            <a:r>
              <a:rPr lang="en-US" b="1" dirty="0">
                <a:latin typeface="Calibri Light"/>
                <a:ea typeface="Calibri Light"/>
                <a:cs typeface="Calibri Light"/>
              </a:rPr>
              <a:t>heavily skewed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    → we considered feature scaling </a:t>
            </a:r>
            <a:r>
              <a:rPr lang="en-US" dirty="0">
                <a:latin typeface="Consolas"/>
                <a:ea typeface="Calibri Light"/>
                <a:cs typeface="Calibri Light"/>
              </a:rPr>
              <a:t>(</a:t>
            </a:r>
            <a:r>
              <a:rPr lang="en-US" dirty="0" err="1">
                <a:latin typeface="Consolas"/>
                <a:ea typeface="Calibri Light"/>
                <a:cs typeface="Calibri Light"/>
              </a:rPr>
              <a:t>RobustScaler</a:t>
            </a:r>
            <a:r>
              <a:rPr lang="en-US" dirty="0">
                <a:latin typeface="Consolas"/>
                <a:ea typeface="Calibri Light"/>
                <a:cs typeface="Calibri Light"/>
              </a:rPr>
              <a:t>)</a:t>
            </a:r>
            <a:r>
              <a:rPr lang="en-US" sz="1400" dirty="0">
                <a:latin typeface="Consolas"/>
                <a:ea typeface="Calibri Light"/>
                <a:cs typeface="Calibri Light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ea typeface="Calibri Light"/>
                <a:cs typeface="Calibri Light"/>
              </a:rPr>
              <a:t>Some engineered features may already show </a:t>
            </a:r>
            <a:r>
              <a:rPr lang="en-US" b="1" dirty="0">
                <a:latin typeface="Calibri Light"/>
                <a:ea typeface="Calibri Light"/>
                <a:cs typeface="Calibri Light"/>
              </a:rPr>
              <a:t>predictive power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 before modeling begins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onsolas"/>
                <a:ea typeface="Calibri Light"/>
                <a:cs typeface="Calibri Light"/>
              </a:rPr>
              <a:t>n_purchases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onsolas"/>
                <a:ea typeface="Calibri Light"/>
                <a:cs typeface="Calibri Light"/>
              </a:rPr>
              <a:t>sales_net</a:t>
            </a:r>
            <a:r>
              <a:rPr lang="en-US" dirty="0">
                <a:latin typeface="Calibri"/>
                <a:ea typeface="Calibri"/>
                <a:cs typeface="Calibri"/>
              </a:rPr>
              <a:t>, or </a:t>
            </a:r>
            <a:r>
              <a:rPr lang="en-US" dirty="0">
                <a:latin typeface="Consolas"/>
                <a:ea typeface="Calibri Light"/>
                <a:cs typeface="Calibri Light"/>
              </a:rPr>
              <a:t>region)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Consolas"/>
              <a:ea typeface="Calibri Light"/>
              <a:cs typeface="Calibri Light"/>
            </a:endParaRP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US" dirty="0">
              <a:latin typeface="Calibri Light"/>
              <a:ea typeface="Calibri Light"/>
              <a:cs typeface="Calibri Light"/>
            </a:endParaRPr>
          </a:p>
          <a:p>
            <a:pPr marL="285750" indent="-285750">
              <a:spcAft>
                <a:spcPts val="1200"/>
              </a:spcAft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de-DE" b="1" dirty="0">
              <a:ea typeface="Calibri"/>
              <a:cs typeface="Calibri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 dirty="0">
              <a:ea typeface="Calibri"/>
              <a:cs typeface="Calibri"/>
            </a:endParaRPr>
          </a:p>
          <a:p>
            <a:pPr marL="285750" indent="-285750">
              <a:buClr>
                <a:srgbClr val="FF4F01"/>
              </a:buClr>
              <a:buFont typeface="Arial" panose="020B0604020202020204" pitchFamily="34" charset="0"/>
              <a:buChar char="•"/>
            </a:pPr>
            <a:endParaRPr lang="en-GB" dirty="0">
              <a:ea typeface="Calibri"/>
              <a:cs typeface="Calibri"/>
            </a:endParaRPr>
          </a:p>
        </p:txBody>
      </p:sp>
      <p:pic>
        <p:nvPicPr>
          <p:cNvPr id="30" name="Graphic 29" descr="Presentation with pie chart outline">
            <a:extLst>
              <a:ext uri="{FF2B5EF4-FFF2-40B4-BE49-F238E27FC236}">
                <a16:creationId xmlns:a16="http://schemas.microsoft.com/office/drawing/2014/main" id="{892F17F1-2F39-41A0-EE3C-B10FFBCDB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271" y="1379330"/>
            <a:ext cx="494747" cy="472661"/>
          </a:xfrm>
          <a:prstGeom prst="rect">
            <a:avLst/>
          </a:prstGeom>
        </p:spPr>
      </p:pic>
      <p:pic>
        <p:nvPicPr>
          <p:cNvPr id="32" name="Graphic 31" descr="Target Audience with solid fill">
            <a:extLst>
              <a:ext uri="{FF2B5EF4-FFF2-40B4-BE49-F238E27FC236}">
                <a16:creationId xmlns:a16="http://schemas.microsoft.com/office/drawing/2014/main" id="{5ACEA8D8-3BE5-452C-B2AC-40356F2D2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4185" y="38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84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ovo format loghi e slides" id="{D22A102C-A496-4A75-AC8C-7B87E2D18114}" vid="{50E032E9-AB9C-4536-A2F8-3D77E3D5C0C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ea19e5-5ce6-4169-8011-17adfe611eaa" xsi:nil="true"/>
    <lcf76f155ced4ddcb4097134ff3c332f xmlns="a07e897d-ca3a-4401-a5dd-0de99f80bca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699CE79CA32245B7629250673AE765" ma:contentTypeVersion="11" ma:contentTypeDescription="Create a new document." ma:contentTypeScope="" ma:versionID="5b7664e970bf88acfbfbd010c2a92f5b">
  <xsd:schema xmlns:xsd="http://www.w3.org/2001/XMLSchema" xmlns:xs="http://www.w3.org/2001/XMLSchema" xmlns:p="http://schemas.microsoft.com/office/2006/metadata/properties" xmlns:ns2="a07e897d-ca3a-4401-a5dd-0de99f80bca9" xmlns:ns3="a6ea19e5-5ce6-4169-8011-17adfe611eaa" targetNamespace="http://schemas.microsoft.com/office/2006/metadata/properties" ma:root="true" ma:fieldsID="4b09cd32d7b81471a24a1688d2c80ea9" ns2:_="" ns3:_="">
    <xsd:import namespace="a07e897d-ca3a-4401-a5dd-0de99f80bca9"/>
    <xsd:import namespace="a6ea19e5-5ce6-4169-8011-17adfe611e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e897d-ca3a-4401-a5dd-0de99f80b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77b169b-7464-4c14-89c9-ab876efcb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a19e5-5ce6-4169-8011-17adfe611e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f1125d5-61b1-4564-8318-ea795e5fda37}" ma:internalName="TaxCatchAll" ma:showField="CatchAllData" ma:web="a6ea19e5-5ce6-4169-8011-17adfe611e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955CCE-2C3F-4C5E-8265-68910120FCE5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a6ea19e5-5ce6-4169-8011-17adfe611eaa"/>
    <ds:schemaRef ds:uri="a07e897d-ca3a-4401-a5dd-0de99f80bca9"/>
  </ds:schemaRefs>
</ds:datastoreItem>
</file>

<file path=customXml/itemProps2.xml><?xml version="1.0" encoding="utf-8"?>
<ds:datastoreItem xmlns:ds="http://schemas.openxmlformats.org/officeDocument/2006/customXml" ds:itemID="{33AAA216-F032-43D7-8B3F-B450EFB4E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6AE2C0-6787-4116-9612-A9788F61B6CA}">
  <ds:schemaRefs>
    <ds:schemaRef ds:uri="a07e897d-ca3a-4401-a5dd-0de99f80bca9"/>
    <ds:schemaRef ds:uri="a6ea19e5-5ce6-4169-8011-17adfe611e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Slides_MWM_Nuovo Logo</Template>
  <TotalTime>0</TotalTime>
  <Words>2654</Words>
  <Application>Microsoft Office PowerPoint</Application>
  <PresentationFormat>Widescreen</PresentationFormat>
  <Paragraphs>398</Paragraphs>
  <Slides>31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Aptos</vt:lpstr>
      <vt:lpstr>Arial</vt:lpstr>
      <vt:lpstr>Arial,Sans-Serif</vt:lpstr>
      <vt:lpstr>Calibri</vt:lpstr>
      <vt:lpstr>Calibri (Body)</vt:lpstr>
      <vt:lpstr>Calibri Light</vt:lpstr>
      <vt:lpstr>Consolas</vt:lpstr>
      <vt:lpstr>Gotham Book</vt:lpstr>
      <vt:lpstr>Symbol</vt:lpstr>
      <vt:lpstr>System Font Regular</vt:lpstr>
      <vt:lpstr>Times New Roman</vt:lpstr>
      <vt:lpstr>Wingdings</vt:lpstr>
      <vt:lpstr>Tema di Office</vt:lpstr>
      <vt:lpstr>PowerPoint Presentation</vt:lpstr>
      <vt:lpstr>Reactivation of Inactive Customers can help leverage Economic Potential </vt:lpstr>
      <vt:lpstr>Understanding CRM</vt:lpstr>
      <vt:lpstr>Our Analytical Strategy follows 5 Steps</vt:lpstr>
      <vt:lpstr>1. Data Understanding &amp; Exploration</vt:lpstr>
      <vt:lpstr>Two datasets consisting of &gt;2 million entries provide the basis for analysis</vt:lpstr>
      <vt:lpstr>2. Feature Engineering</vt:lpstr>
      <vt:lpstr>PowerPoint Presentation</vt:lpstr>
      <vt:lpstr>Understanding Customer Purchase Behavior</vt:lpstr>
      <vt:lpstr>Creation of new Dataframe on customer base for Modeling</vt:lpstr>
      <vt:lpstr>3. Modeling</vt:lpstr>
      <vt:lpstr>Modeling technique: Logistic Regression</vt:lpstr>
      <vt:lpstr>Modeling technique: Random Forest</vt:lpstr>
      <vt:lpstr>Modeling technique: XGBoost</vt:lpstr>
      <vt:lpstr>For modeling the reactivation, we  aimed to choose features that:</vt:lpstr>
      <vt:lpstr>To capture profile info and patterns to model the propensity to return </vt:lpstr>
      <vt:lpstr>For training the model we dropped the  client features:</vt:lpstr>
      <vt:lpstr>4. Model Evaluation</vt:lpstr>
      <vt:lpstr>Evaluation of our 3 Models</vt:lpstr>
      <vt:lpstr>Evaluation Criteria</vt:lpstr>
      <vt:lpstr>Evaluation Criteria</vt:lpstr>
      <vt:lpstr>And the Winner is XGBoost</vt:lpstr>
      <vt:lpstr>5. Business Insights</vt:lpstr>
      <vt:lpstr>Business Insights</vt:lpstr>
      <vt:lpstr>Business Insights</vt:lpstr>
      <vt:lpstr>Business Insights</vt:lpstr>
      <vt:lpstr>PowerPoint Presentation</vt:lpstr>
      <vt:lpstr>Using Association Rules1 over 46k Purchasing Patterns were identified</vt:lpstr>
      <vt:lpstr>Association Rules reveal Valuable Insights about Inactive Customers</vt:lpstr>
      <vt:lpstr>A Strong Purchasing Correlation was found for Items 3351 and 585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Onnis</dc:creator>
  <cp:lastModifiedBy>Ignacio Alexander Fernando Kreis - ignacio.kreis@studio.unibo.it</cp:lastModifiedBy>
  <cp:revision>1</cp:revision>
  <dcterms:created xsi:type="dcterms:W3CDTF">2020-02-06T11:23:09Z</dcterms:created>
  <dcterms:modified xsi:type="dcterms:W3CDTF">2025-04-14T10:19:22Z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0x010100FD699CE79CA32245B7629250673AE765</vt:lpwstr>
  </property>
  <property fmtid="{D5CDD505-2E9C-101B-9397-08002B2CF9AE}" pid="3" name="MediaServiceImageTags">
    <vt:lpwstr/>
  </property>
</Properties>
</file>